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75" r:id="rId4"/>
    <p:sldId id="261" r:id="rId5"/>
    <p:sldId id="260" r:id="rId6"/>
    <p:sldId id="258"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FA7"/>
    <a:srgbClr val="4D1434"/>
    <a:srgbClr val="9031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7/7/2020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7/7/2020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7/7/2020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7/7/2020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7/7/2020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4.jp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4.jpg"/></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17CCDA-B2BC-4132-9386-2D7C92117141}"/>
              </a:ext>
            </a:extLst>
          </p:cNvPr>
          <p:cNvSpPr>
            <a:spLocks noGrp="1"/>
          </p:cNvSpPr>
          <p:nvPr>
            <p:ph type="ctrTitle"/>
          </p:nvPr>
        </p:nvSpPr>
        <p:spPr/>
        <p:txBody>
          <a:bodyPr>
            <a:normAutofit fontScale="90000"/>
          </a:bodyPr>
          <a:lstStyle/>
          <a:p>
            <a:r>
              <a:rPr lang="it-IT" dirty="0"/>
              <a:t>The </a:t>
            </a:r>
            <a:r>
              <a:rPr lang="it-IT" dirty="0" err="1"/>
              <a:t>Refugee</a:t>
            </a:r>
            <a:r>
              <a:rPr lang="it-IT" dirty="0"/>
              <a:t> Status </a:t>
            </a:r>
            <a:r>
              <a:rPr lang="it-IT" dirty="0" err="1"/>
              <a:t>Determination</a:t>
            </a:r>
            <a:r>
              <a:rPr lang="it-IT" dirty="0"/>
              <a:t> of Transgender Asylum-Seekers: a Queer Critique</a:t>
            </a:r>
            <a:endParaRPr lang="en-GB" dirty="0"/>
          </a:p>
        </p:txBody>
      </p:sp>
      <p:sp>
        <p:nvSpPr>
          <p:cNvPr id="3" name="Sottotitolo 2">
            <a:extLst>
              <a:ext uri="{FF2B5EF4-FFF2-40B4-BE49-F238E27FC236}">
                <a16:creationId xmlns:a16="http://schemas.microsoft.com/office/drawing/2014/main" id="{0F147847-8E4D-4678-BE19-DDD195575FE3}"/>
              </a:ext>
            </a:extLst>
          </p:cNvPr>
          <p:cNvSpPr>
            <a:spLocks noGrp="1"/>
          </p:cNvSpPr>
          <p:nvPr>
            <p:ph type="subTitle" idx="1"/>
          </p:nvPr>
        </p:nvSpPr>
        <p:spPr>
          <a:xfrm>
            <a:off x="581194" y="2495445"/>
            <a:ext cx="4834868" cy="590321"/>
          </a:xfrm>
        </p:spPr>
        <p:txBody>
          <a:bodyPr>
            <a:normAutofit/>
          </a:bodyPr>
          <a:lstStyle/>
          <a:p>
            <a:r>
              <a:rPr lang="it-IT" sz="1800" dirty="0"/>
              <a:t>SOGICA Conference 2020 – </a:t>
            </a:r>
            <a:r>
              <a:rPr lang="it-IT" sz="1800" i="1" dirty="0"/>
              <a:t>Identities ii</a:t>
            </a:r>
            <a:endParaRPr lang="en-GB" sz="1800" i="1" dirty="0"/>
          </a:p>
        </p:txBody>
      </p:sp>
      <p:sp>
        <p:nvSpPr>
          <p:cNvPr id="4" name="Sottotitolo 2">
            <a:extLst>
              <a:ext uri="{FF2B5EF4-FFF2-40B4-BE49-F238E27FC236}">
                <a16:creationId xmlns:a16="http://schemas.microsoft.com/office/drawing/2014/main" id="{A186FF13-29B9-4C35-A24F-8DADAF3BF51A}"/>
              </a:ext>
            </a:extLst>
          </p:cNvPr>
          <p:cNvSpPr txBox="1">
            <a:spLocks/>
          </p:cNvSpPr>
          <p:nvPr/>
        </p:nvSpPr>
        <p:spPr>
          <a:xfrm>
            <a:off x="72413" y="5997784"/>
            <a:ext cx="5751609" cy="590321"/>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ctr"/>
            <a:r>
              <a:rPr lang="it-IT" sz="1800" dirty="0">
                <a:solidFill>
                  <a:schemeClr val="bg1"/>
                </a:solidFill>
              </a:rPr>
              <a:t>irene.manganini@graduateinstitute.ch</a:t>
            </a:r>
            <a:endParaRPr lang="en-GB" sz="1800" dirty="0">
              <a:solidFill>
                <a:schemeClr val="bg1"/>
              </a:solidFill>
            </a:endParaRPr>
          </a:p>
        </p:txBody>
      </p:sp>
      <p:pic>
        <p:nvPicPr>
          <p:cNvPr id="6" name="Immagine 5" descr="Immagine che contiene screenshot, uccello&#10;&#10;Descrizione generata automaticamente">
            <a:extLst>
              <a:ext uri="{FF2B5EF4-FFF2-40B4-BE49-F238E27FC236}">
                <a16:creationId xmlns:a16="http://schemas.microsoft.com/office/drawing/2014/main" id="{D23F6902-EDAF-42D0-B60F-81E0271C8B89}"/>
              </a:ext>
            </a:extLst>
          </p:cNvPr>
          <p:cNvPicPr>
            <a:picLocks noChangeAspect="1"/>
          </p:cNvPicPr>
          <p:nvPr/>
        </p:nvPicPr>
        <p:blipFill>
          <a:blip r:embed="rId2">
            <a:alphaModFix amt="30000"/>
          </a:blip>
          <a:stretch>
            <a:fillRect/>
          </a:stretch>
        </p:blipFill>
        <p:spPr>
          <a:xfrm>
            <a:off x="7624689" y="2066112"/>
            <a:ext cx="3826411" cy="330867"/>
          </a:xfrm>
          <a:prstGeom prst="rect">
            <a:avLst/>
          </a:prstGeom>
        </p:spPr>
      </p:pic>
    </p:spTree>
    <p:extLst>
      <p:ext uri="{BB962C8B-B14F-4D97-AF65-F5344CB8AC3E}">
        <p14:creationId xmlns:p14="http://schemas.microsoft.com/office/powerpoint/2010/main" val="2574148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9877B8-9EF8-4FA3-BDC1-CE393C80AC27}"/>
              </a:ext>
            </a:extLst>
          </p:cNvPr>
          <p:cNvSpPr>
            <a:spLocks noGrp="1"/>
          </p:cNvSpPr>
          <p:nvPr>
            <p:ph type="title"/>
          </p:nvPr>
        </p:nvSpPr>
        <p:spPr>
          <a:xfrm>
            <a:off x="581193" y="672610"/>
            <a:ext cx="11029616" cy="988332"/>
          </a:xfrm>
        </p:spPr>
        <p:txBody>
          <a:bodyPr/>
          <a:lstStyle/>
          <a:p>
            <a:pPr algn="ctr"/>
            <a:r>
              <a:rPr lang="it-IT" dirty="0" err="1"/>
              <a:t>Refugee</a:t>
            </a:r>
            <a:r>
              <a:rPr lang="it-IT" dirty="0"/>
              <a:t> status </a:t>
            </a:r>
            <a:r>
              <a:rPr lang="it-IT" dirty="0" err="1"/>
              <a:t>determination</a:t>
            </a:r>
            <a:br>
              <a:rPr lang="it-IT" dirty="0"/>
            </a:br>
            <a:r>
              <a:rPr lang="it-IT" sz="2200" dirty="0"/>
              <a:t>Membership of a </a:t>
            </a:r>
            <a:r>
              <a:rPr lang="it-IT" sz="2200" dirty="0" err="1"/>
              <a:t>particular</a:t>
            </a:r>
            <a:r>
              <a:rPr lang="it-IT" sz="2200" dirty="0"/>
              <a:t> social group</a:t>
            </a:r>
            <a:endParaRPr lang="en-GB" sz="2200" dirty="0"/>
          </a:p>
        </p:txBody>
      </p:sp>
      <p:sp>
        <p:nvSpPr>
          <p:cNvPr id="3" name="Segnaposto contenuto 2">
            <a:extLst>
              <a:ext uri="{FF2B5EF4-FFF2-40B4-BE49-F238E27FC236}">
                <a16:creationId xmlns:a16="http://schemas.microsoft.com/office/drawing/2014/main" id="{7852537D-BD4D-42D9-AE3E-74EA62AE741A}"/>
              </a:ext>
            </a:extLst>
          </p:cNvPr>
          <p:cNvSpPr>
            <a:spLocks noGrp="1"/>
          </p:cNvSpPr>
          <p:nvPr>
            <p:ph sz="half" idx="1"/>
          </p:nvPr>
        </p:nvSpPr>
        <p:spPr/>
        <p:txBody>
          <a:bodyPr/>
          <a:lstStyle/>
          <a:p>
            <a:pPr marL="0" indent="0" algn="just">
              <a:buNone/>
            </a:pPr>
            <a:r>
              <a:rPr lang="en-GB" dirty="0"/>
              <a:t>Someone who:</a:t>
            </a:r>
          </a:p>
          <a:p>
            <a:pPr marL="0" indent="0" algn="just">
              <a:buNone/>
            </a:pPr>
            <a:r>
              <a:rPr lang="en-GB" dirty="0"/>
              <a:t>“owing to wellfounded fear of being persecuted for reasons of race, religion, nationality, </a:t>
            </a:r>
            <a:r>
              <a:rPr lang="en-GB" b="1" i="1" dirty="0"/>
              <a:t>membership of a particular social group </a:t>
            </a:r>
            <a:r>
              <a:rPr lang="en-GB" dirty="0"/>
              <a:t>or political opinion, is outside the country of his nationality and is unable or, owing to such fear, is unwilling to avail himself of the protection of that country; or who, not having a nationality and being outside the country of his former habitual residence as a result of such events, is unable or, owing to such fear, is unwilling to return to it.”</a:t>
            </a:r>
          </a:p>
        </p:txBody>
      </p:sp>
      <p:sp>
        <p:nvSpPr>
          <p:cNvPr id="4" name="Segnaposto contenuto 3">
            <a:extLst>
              <a:ext uri="{FF2B5EF4-FFF2-40B4-BE49-F238E27FC236}">
                <a16:creationId xmlns:a16="http://schemas.microsoft.com/office/drawing/2014/main" id="{82275BCF-5348-412E-873B-773B2C888DCC}"/>
              </a:ext>
            </a:extLst>
          </p:cNvPr>
          <p:cNvSpPr>
            <a:spLocks noGrp="1"/>
          </p:cNvSpPr>
          <p:nvPr>
            <p:ph sz="half" idx="2"/>
          </p:nvPr>
        </p:nvSpPr>
        <p:spPr/>
        <p:txBody>
          <a:bodyPr/>
          <a:lstStyle/>
          <a:p>
            <a:r>
              <a:rPr lang="it-IT" sz="2000" dirty="0" err="1"/>
              <a:t>Credibility</a:t>
            </a:r>
            <a:br>
              <a:rPr lang="it-IT" dirty="0"/>
            </a:br>
            <a:br>
              <a:rPr lang="it-IT" sz="1400" dirty="0"/>
            </a:br>
            <a:r>
              <a:rPr lang="it-IT" sz="1400" dirty="0">
                <a:sym typeface="Wingdings" panose="05000000000000000000" pitchFamily="2" charset="2"/>
              </a:rPr>
              <a:t> </a:t>
            </a:r>
            <a:r>
              <a:rPr lang="en-GB" sz="1400" i="1" dirty="0">
                <a:solidFill>
                  <a:srgbClr val="000000"/>
                </a:solidFill>
                <a:effectLst/>
                <a:ea typeface="Times New Roman" panose="02020603050405020304" pitchFamily="18" charset="0"/>
                <a:cs typeface="Times New Roman" panose="02020603050405020304" pitchFamily="18" charset="0"/>
              </a:rPr>
              <a:t>No. T94- 07129</a:t>
            </a:r>
            <a:r>
              <a:rPr lang="en-GB" sz="1400" dirty="0">
                <a:solidFill>
                  <a:srgbClr val="000000"/>
                </a:solidFill>
                <a:effectLst/>
                <a:ea typeface="Times New Roman" panose="02020603050405020304" pitchFamily="18" charset="0"/>
                <a:cs typeface="Times New Roman" panose="02020603050405020304" pitchFamily="18" charset="0"/>
              </a:rPr>
              <a:t> (Canada, 1995)</a:t>
            </a:r>
            <a:endParaRPr lang="it-IT" sz="1400" dirty="0"/>
          </a:p>
        </p:txBody>
      </p:sp>
    </p:spTree>
    <p:extLst>
      <p:ext uri="{BB962C8B-B14F-4D97-AF65-F5344CB8AC3E}">
        <p14:creationId xmlns:p14="http://schemas.microsoft.com/office/powerpoint/2010/main" val="2569644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9877B8-9EF8-4FA3-BDC1-CE393C80AC27}"/>
              </a:ext>
            </a:extLst>
          </p:cNvPr>
          <p:cNvSpPr>
            <a:spLocks noGrp="1"/>
          </p:cNvSpPr>
          <p:nvPr>
            <p:ph type="title"/>
          </p:nvPr>
        </p:nvSpPr>
        <p:spPr>
          <a:xfrm>
            <a:off x="581193" y="644474"/>
            <a:ext cx="11029616" cy="988332"/>
          </a:xfrm>
        </p:spPr>
        <p:txBody>
          <a:bodyPr/>
          <a:lstStyle/>
          <a:p>
            <a:pPr algn="ctr"/>
            <a:r>
              <a:rPr lang="it-IT" dirty="0" err="1"/>
              <a:t>Refugee</a:t>
            </a:r>
            <a:r>
              <a:rPr lang="it-IT" dirty="0"/>
              <a:t> status </a:t>
            </a:r>
            <a:r>
              <a:rPr lang="it-IT" dirty="0" err="1"/>
              <a:t>determination</a:t>
            </a:r>
            <a:br>
              <a:rPr lang="it-IT" dirty="0"/>
            </a:br>
            <a:r>
              <a:rPr lang="it-IT" sz="2200" dirty="0"/>
              <a:t>State </a:t>
            </a:r>
            <a:r>
              <a:rPr lang="it-IT" sz="2200" dirty="0" err="1"/>
              <a:t>protection</a:t>
            </a:r>
            <a:endParaRPr lang="en-GB" sz="2200" dirty="0"/>
          </a:p>
        </p:txBody>
      </p:sp>
      <p:sp>
        <p:nvSpPr>
          <p:cNvPr id="3" name="Segnaposto contenuto 2">
            <a:extLst>
              <a:ext uri="{FF2B5EF4-FFF2-40B4-BE49-F238E27FC236}">
                <a16:creationId xmlns:a16="http://schemas.microsoft.com/office/drawing/2014/main" id="{7852537D-BD4D-42D9-AE3E-74EA62AE741A}"/>
              </a:ext>
            </a:extLst>
          </p:cNvPr>
          <p:cNvSpPr>
            <a:spLocks noGrp="1"/>
          </p:cNvSpPr>
          <p:nvPr>
            <p:ph sz="half" idx="1"/>
          </p:nvPr>
        </p:nvSpPr>
        <p:spPr/>
        <p:txBody>
          <a:bodyPr/>
          <a:lstStyle/>
          <a:p>
            <a:pPr marL="0" indent="0" algn="just">
              <a:buNone/>
            </a:pPr>
            <a:r>
              <a:rPr lang="en-GB" dirty="0"/>
              <a:t>Someone who:</a:t>
            </a:r>
          </a:p>
          <a:p>
            <a:pPr marL="0" indent="0" algn="just">
              <a:buNone/>
            </a:pPr>
            <a:r>
              <a:rPr lang="en-GB" dirty="0"/>
              <a:t>“owing to wellfounded fear of being persecuted for reasons of race, religion, nationality, membership of a particular social group or political opinion, is outside the country of his nationality and </a:t>
            </a:r>
            <a:r>
              <a:rPr lang="en-GB" b="1" i="1" dirty="0"/>
              <a:t>is unable or, owing to such fear, is unwilling to avail himself of the protection of that country; or who, not having a nationality and being outside the country of his former habitual residence as a result of such events, is unable or, owing to such fear, is unwilling to return to it.”</a:t>
            </a:r>
          </a:p>
        </p:txBody>
      </p:sp>
      <p:sp>
        <p:nvSpPr>
          <p:cNvPr id="4" name="Segnaposto contenuto 3">
            <a:extLst>
              <a:ext uri="{FF2B5EF4-FFF2-40B4-BE49-F238E27FC236}">
                <a16:creationId xmlns:a16="http://schemas.microsoft.com/office/drawing/2014/main" id="{82275BCF-5348-412E-873B-773B2C888DCC}"/>
              </a:ext>
            </a:extLst>
          </p:cNvPr>
          <p:cNvSpPr>
            <a:spLocks noGrp="1"/>
          </p:cNvSpPr>
          <p:nvPr>
            <p:ph sz="half" idx="2"/>
          </p:nvPr>
        </p:nvSpPr>
        <p:spPr/>
        <p:txBody>
          <a:bodyPr>
            <a:normAutofit/>
          </a:bodyPr>
          <a:lstStyle/>
          <a:p>
            <a:r>
              <a:rPr lang="it-IT" sz="2000" dirty="0" err="1"/>
              <a:t>Internal</a:t>
            </a:r>
            <a:r>
              <a:rPr lang="it-IT" sz="2000" dirty="0"/>
              <a:t> relocation alternative</a:t>
            </a:r>
            <a:br>
              <a:rPr lang="it-IT" sz="2000" dirty="0"/>
            </a:br>
            <a:br>
              <a:rPr lang="it-IT" sz="1400" dirty="0"/>
            </a:br>
            <a:r>
              <a:rPr lang="it-IT" sz="1400" dirty="0">
                <a:sym typeface="Wingdings" panose="05000000000000000000" pitchFamily="2" charset="2"/>
              </a:rPr>
              <a:t> </a:t>
            </a:r>
            <a:r>
              <a:rPr lang="en-GB" sz="1400" dirty="0">
                <a:effectLst/>
                <a:ea typeface="Times New Roman" panose="02020603050405020304" pitchFamily="18" charset="0"/>
                <a:cs typeface="Times New Roman" panose="02020603050405020304" pitchFamily="18" charset="0"/>
              </a:rPr>
              <a:t>UNHCR, “Guidelines on International Protection No. 4: ‘Internal Flight or Relocation Alternative’ Within the Context of Article 1A(2) of the 1951 Convention and/or 1967 Protocol Relating to the Status of Refugees,” HCR/GIP/03/04 (2003)</a:t>
            </a:r>
            <a:endParaRPr lang="it-IT" sz="1400" dirty="0"/>
          </a:p>
        </p:txBody>
      </p:sp>
    </p:spTree>
    <p:extLst>
      <p:ext uri="{BB962C8B-B14F-4D97-AF65-F5344CB8AC3E}">
        <p14:creationId xmlns:p14="http://schemas.microsoft.com/office/powerpoint/2010/main" val="521798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6FBE9E-6936-4B6D-B15B-E498A0EE8C5F}"/>
              </a:ext>
            </a:extLst>
          </p:cNvPr>
          <p:cNvSpPr>
            <a:spLocks noGrp="1"/>
          </p:cNvSpPr>
          <p:nvPr>
            <p:ph type="title"/>
          </p:nvPr>
        </p:nvSpPr>
        <p:spPr>
          <a:xfrm>
            <a:off x="581193" y="4909624"/>
            <a:ext cx="11029615" cy="1193311"/>
          </a:xfrm>
        </p:spPr>
        <p:txBody>
          <a:bodyPr/>
          <a:lstStyle/>
          <a:p>
            <a:pPr algn="ctr"/>
            <a:r>
              <a:rPr lang="it-IT" dirty="0" err="1">
                <a:solidFill>
                  <a:schemeClr val="bg1"/>
                </a:solidFill>
              </a:rPr>
              <a:t>Queer</a:t>
            </a:r>
            <a:r>
              <a:rPr lang="it-IT" dirty="0">
                <a:solidFill>
                  <a:schemeClr val="bg1"/>
                </a:solidFill>
              </a:rPr>
              <a:t> </a:t>
            </a:r>
            <a:r>
              <a:rPr lang="it-IT" dirty="0" err="1">
                <a:solidFill>
                  <a:schemeClr val="bg1"/>
                </a:solidFill>
              </a:rPr>
              <a:t>legal</a:t>
            </a:r>
            <a:r>
              <a:rPr lang="it-IT" dirty="0">
                <a:solidFill>
                  <a:schemeClr val="bg1"/>
                </a:solidFill>
              </a:rPr>
              <a:t> theory</a:t>
            </a:r>
            <a:endParaRPr lang="en-GB" dirty="0">
              <a:solidFill>
                <a:schemeClr val="bg1"/>
              </a:solidFill>
            </a:endParaRPr>
          </a:p>
        </p:txBody>
      </p:sp>
      <p:sp>
        <p:nvSpPr>
          <p:cNvPr id="10" name="CasellaDiTesto 9">
            <a:extLst>
              <a:ext uri="{FF2B5EF4-FFF2-40B4-BE49-F238E27FC236}">
                <a16:creationId xmlns:a16="http://schemas.microsoft.com/office/drawing/2014/main" id="{6D25DAAB-ED6B-4190-973A-E2D4CD8CC5E4}"/>
              </a:ext>
            </a:extLst>
          </p:cNvPr>
          <p:cNvSpPr txBox="1"/>
          <p:nvPr/>
        </p:nvSpPr>
        <p:spPr>
          <a:xfrm>
            <a:off x="445810" y="1697843"/>
            <a:ext cx="11371052" cy="1323439"/>
          </a:xfrm>
          <a:prstGeom prst="rect">
            <a:avLst/>
          </a:prstGeom>
          <a:noFill/>
        </p:spPr>
        <p:txBody>
          <a:bodyPr wrap="square" rtlCol="0">
            <a:spAutoFit/>
          </a:bodyPr>
          <a:lstStyle/>
          <a:p>
            <a:pPr algn="ctr"/>
            <a:r>
              <a:rPr lang="en-GB" sz="2000" dirty="0">
                <a:solidFill>
                  <a:schemeClr val="tx2"/>
                </a:solidFill>
              </a:rPr>
              <a:t>Queer legal theory provides a means to examine the </a:t>
            </a:r>
            <a:r>
              <a:rPr lang="en-GB" sz="2000" b="1" dirty="0">
                <a:solidFill>
                  <a:srgbClr val="FF0000"/>
                </a:solidFill>
              </a:rPr>
              <a:t>structural assumptions and conceptual architecture </a:t>
            </a:r>
            <a:r>
              <a:rPr lang="en-GB" sz="2000" dirty="0">
                <a:solidFill>
                  <a:schemeClr val="tx2"/>
                </a:solidFill>
              </a:rPr>
              <a:t>that underpin the normative framework and operation of international law. The critical insights of queer theory can offer new insights into how international law works to reinforce </a:t>
            </a:r>
            <a:r>
              <a:rPr lang="en-GB" sz="2000" b="1" dirty="0">
                <a:solidFill>
                  <a:srgbClr val="FF0000"/>
                </a:solidFill>
              </a:rPr>
              <a:t>unequal relations of power</a:t>
            </a:r>
            <a:r>
              <a:rPr lang="en-GB" sz="2000" dirty="0">
                <a:solidFill>
                  <a:schemeClr val="tx2"/>
                </a:solidFill>
              </a:rPr>
              <a:t>, resources and knowledge, and how this might be resisted.</a:t>
            </a:r>
          </a:p>
        </p:txBody>
      </p:sp>
      <p:sp>
        <p:nvSpPr>
          <p:cNvPr id="14" name="CasellaDiTesto 13">
            <a:extLst>
              <a:ext uri="{FF2B5EF4-FFF2-40B4-BE49-F238E27FC236}">
                <a16:creationId xmlns:a16="http://schemas.microsoft.com/office/drawing/2014/main" id="{61E58A79-433A-4569-B99C-253CF0ADB91A}"/>
              </a:ext>
            </a:extLst>
          </p:cNvPr>
          <p:cNvSpPr txBox="1"/>
          <p:nvPr/>
        </p:nvSpPr>
        <p:spPr>
          <a:xfrm>
            <a:off x="344658" y="4653777"/>
            <a:ext cx="11268222" cy="523220"/>
          </a:xfrm>
          <a:prstGeom prst="rect">
            <a:avLst/>
          </a:prstGeom>
          <a:noFill/>
        </p:spPr>
        <p:txBody>
          <a:bodyPr wrap="square" rtlCol="0">
            <a:spAutoFit/>
          </a:bodyPr>
          <a:lstStyle/>
          <a:p>
            <a:pPr algn="just">
              <a:spcAft>
                <a:spcPts val="0"/>
              </a:spcAft>
            </a:pPr>
            <a:r>
              <a:rPr lang="en-GB" sz="1400" dirty="0">
                <a:solidFill>
                  <a:schemeClr val="tx2"/>
                </a:solidFill>
              </a:rPr>
              <a:t>Dianne Otto, </a:t>
            </a:r>
            <a:r>
              <a:rPr lang="en-GB" sz="1400" i="1" dirty="0">
                <a:solidFill>
                  <a:schemeClr val="tx2"/>
                </a:solidFill>
              </a:rPr>
              <a:t>Queering International Law: Possibilities, Alliances, Complicities, Risks</a:t>
            </a:r>
            <a:r>
              <a:rPr lang="en-GB" sz="1400" dirty="0">
                <a:solidFill>
                  <a:schemeClr val="tx2"/>
                </a:solidFill>
              </a:rPr>
              <a:t>, Routledge Research in International Law (Abingdon, Oxon; New York, NY: Routledge, 2017).</a:t>
            </a:r>
          </a:p>
        </p:txBody>
      </p:sp>
    </p:spTree>
    <p:extLst>
      <p:ext uri="{BB962C8B-B14F-4D97-AF65-F5344CB8AC3E}">
        <p14:creationId xmlns:p14="http://schemas.microsoft.com/office/powerpoint/2010/main" val="2781502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80F590-5B49-4E1E-B290-D000F6EF53C0}"/>
              </a:ext>
            </a:extLst>
          </p:cNvPr>
          <p:cNvSpPr>
            <a:spLocks noGrp="1"/>
          </p:cNvSpPr>
          <p:nvPr>
            <p:ph type="title"/>
          </p:nvPr>
        </p:nvSpPr>
        <p:spPr>
          <a:xfrm>
            <a:off x="581193" y="716599"/>
            <a:ext cx="11029616" cy="988332"/>
          </a:xfrm>
        </p:spPr>
        <p:txBody>
          <a:bodyPr/>
          <a:lstStyle/>
          <a:p>
            <a:pPr algn="ctr"/>
            <a:r>
              <a:rPr lang="it-IT" dirty="0"/>
              <a:t>Power </a:t>
            </a:r>
            <a:r>
              <a:rPr lang="it-IT" dirty="0" err="1"/>
              <a:t>structures</a:t>
            </a:r>
            <a:br>
              <a:rPr lang="it-IT" dirty="0"/>
            </a:br>
            <a:r>
              <a:rPr lang="it-IT" dirty="0" err="1"/>
              <a:t>underpinning</a:t>
            </a:r>
            <a:r>
              <a:rPr lang="it-IT" dirty="0"/>
              <a:t> the </a:t>
            </a:r>
            <a:r>
              <a:rPr lang="it-IT" dirty="0" err="1"/>
              <a:t>asylum</a:t>
            </a:r>
            <a:r>
              <a:rPr lang="it-IT" dirty="0"/>
              <a:t> system</a:t>
            </a:r>
            <a:endParaRPr lang="en-GB" dirty="0"/>
          </a:p>
        </p:txBody>
      </p:sp>
      <p:sp>
        <p:nvSpPr>
          <p:cNvPr id="3" name="Segnaposto testo 2">
            <a:extLst>
              <a:ext uri="{FF2B5EF4-FFF2-40B4-BE49-F238E27FC236}">
                <a16:creationId xmlns:a16="http://schemas.microsoft.com/office/drawing/2014/main" id="{E70B6F24-16BE-48D3-8E22-E00273CB4E05}"/>
              </a:ext>
            </a:extLst>
          </p:cNvPr>
          <p:cNvSpPr>
            <a:spLocks noGrp="1"/>
          </p:cNvSpPr>
          <p:nvPr>
            <p:ph type="body" idx="1"/>
          </p:nvPr>
        </p:nvSpPr>
        <p:spPr>
          <a:xfrm>
            <a:off x="521455" y="2081071"/>
            <a:ext cx="3488842" cy="536005"/>
          </a:xfrm>
        </p:spPr>
        <p:txBody>
          <a:bodyPr/>
          <a:lstStyle/>
          <a:p>
            <a:pPr algn="ctr"/>
            <a:r>
              <a:rPr lang="it-IT" dirty="0"/>
              <a:t>Gender </a:t>
            </a:r>
            <a:r>
              <a:rPr lang="it-IT" dirty="0" err="1"/>
              <a:t>binary</a:t>
            </a:r>
            <a:endParaRPr lang="en-GB" dirty="0"/>
          </a:p>
        </p:txBody>
      </p:sp>
      <p:pic>
        <p:nvPicPr>
          <p:cNvPr id="11" name="Segnaposto contenuto 10" descr="Immagine che contiene disegnando, segnale&#10;&#10;Descrizione generata automaticamente">
            <a:extLst>
              <a:ext uri="{FF2B5EF4-FFF2-40B4-BE49-F238E27FC236}">
                <a16:creationId xmlns:a16="http://schemas.microsoft.com/office/drawing/2014/main" id="{FA0AFC35-A39E-423B-B8B5-74C004190E3F}"/>
              </a:ext>
            </a:extLst>
          </p:cNvPr>
          <p:cNvPicPr>
            <a:picLocks noGrp="1" noChangeAspect="1"/>
          </p:cNvPicPr>
          <p:nvPr>
            <p:ph sz="half" idx="2"/>
          </p:nvPr>
        </p:nvPicPr>
        <p:blipFill>
          <a:blip r:embed="rId2"/>
          <a:stretch>
            <a:fillRect/>
          </a:stretch>
        </p:blipFill>
        <p:spPr>
          <a:xfrm>
            <a:off x="470216" y="2747590"/>
            <a:ext cx="3738973" cy="2412240"/>
          </a:xfrm>
        </p:spPr>
      </p:pic>
      <p:sp>
        <p:nvSpPr>
          <p:cNvPr id="7" name="Segnaposto testo 2">
            <a:extLst>
              <a:ext uri="{FF2B5EF4-FFF2-40B4-BE49-F238E27FC236}">
                <a16:creationId xmlns:a16="http://schemas.microsoft.com/office/drawing/2014/main" id="{6D3AC9D2-479D-4FA1-A5E4-3BE87B49E0EA}"/>
              </a:ext>
            </a:extLst>
          </p:cNvPr>
          <p:cNvSpPr txBox="1">
            <a:spLocks/>
          </p:cNvSpPr>
          <p:nvPr/>
        </p:nvSpPr>
        <p:spPr>
          <a:xfrm>
            <a:off x="4370655" y="5856917"/>
            <a:ext cx="3488842" cy="536005"/>
          </a:xfrm>
          <a:prstGeom prst="rect">
            <a:avLst/>
          </a:prstGeom>
        </p:spPr>
        <p:txBody>
          <a:bodyPr vert="horz" lIns="91440" tIns="45720" rIns="91440" bIns="45720" rtlCol="0" anchor="b">
            <a:no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200" b="0" kern="1200">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000" b="1" kern="1200">
                <a:solidFill>
                  <a:schemeClr val="tx2"/>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b="1" kern="1200">
                <a:solidFill>
                  <a:schemeClr val="tx2"/>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pPr algn="ctr"/>
            <a:r>
              <a:rPr lang="it-IT" dirty="0"/>
              <a:t>Western cultural </a:t>
            </a:r>
            <a:r>
              <a:rPr lang="it-IT" dirty="0" err="1"/>
              <a:t>supremacy</a:t>
            </a:r>
            <a:endParaRPr lang="en-GB" dirty="0"/>
          </a:p>
        </p:txBody>
      </p:sp>
      <p:sp>
        <p:nvSpPr>
          <p:cNvPr id="8" name="Segnaposto testo 2">
            <a:extLst>
              <a:ext uri="{FF2B5EF4-FFF2-40B4-BE49-F238E27FC236}">
                <a16:creationId xmlns:a16="http://schemas.microsoft.com/office/drawing/2014/main" id="{4FE581F8-6FAB-4CB9-BF2F-3C660A493D16}"/>
              </a:ext>
            </a:extLst>
          </p:cNvPr>
          <p:cNvSpPr txBox="1">
            <a:spLocks/>
          </p:cNvSpPr>
          <p:nvPr/>
        </p:nvSpPr>
        <p:spPr>
          <a:xfrm>
            <a:off x="8224203" y="2024465"/>
            <a:ext cx="3488842" cy="536005"/>
          </a:xfrm>
          <a:prstGeom prst="rect">
            <a:avLst/>
          </a:prstGeom>
        </p:spPr>
        <p:txBody>
          <a:bodyPr vert="horz" lIns="91440" tIns="45720" rIns="91440" bIns="45720" rtlCol="0" anchor="b">
            <a:no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200" b="0" kern="1200">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000" b="1" kern="1200">
                <a:solidFill>
                  <a:schemeClr val="tx2"/>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b="1" kern="1200">
                <a:solidFill>
                  <a:schemeClr val="tx2"/>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pPr algn="ctr"/>
            <a:r>
              <a:rPr lang="it-IT" dirty="0" err="1"/>
              <a:t>Border</a:t>
            </a:r>
            <a:endParaRPr lang="en-GB" dirty="0"/>
          </a:p>
        </p:txBody>
      </p:sp>
      <p:pic>
        <p:nvPicPr>
          <p:cNvPr id="14" name="Immagine 13" descr="Immagine che contiene segnale, esterni, sedendo, palo&#10;&#10;Descrizione generata automaticamente">
            <a:extLst>
              <a:ext uri="{FF2B5EF4-FFF2-40B4-BE49-F238E27FC236}">
                <a16:creationId xmlns:a16="http://schemas.microsoft.com/office/drawing/2014/main" id="{DCD38EDD-4BAA-4A00-B308-5BC387B02AC7}"/>
              </a:ext>
            </a:extLst>
          </p:cNvPr>
          <p:cNvPicPr>
            <a:picLocks noChangeAspect="1"/>
          </p:cNvPicPr>
          <p:nvPr/>
        </p:nvPicPr>
        <p:blipFill>
          <a:blip r:embed="rId3"/>
          <a:stretch>
            <a:fillRect/>
          </a:stretch>
        </p:blipFill>
        <p:spPr>
          <a:xfrm>
            <a:off x="4210786" y="3737942"/>
            <a:ext cx="3738973" cy="2168842"/>
          </a:xfrm>
          <a:prstGeom prst="rect">
            <a:avLst/>
          </a:prstGeom>
        </p:spPr>
      </p:pic>
      <p:pic>
        <p:nvPicPr>
          <p:cNvPr id="16" name="Immagine 15" descr="Immagine che contiene erba, esterni, campo, lato&#10;&#10;Descrizione generata automaticamente">
            <a:extLst>
              <a:ext uri="{FF2B5EF4-FFF2-40B4-BE49-F238E27FC236}">
                <a16:creationId xmlns:a16="http://schemas.microsoft.com/office/drawing/2014/main" id="{9623B08C-52B5-49CB-8D50-6E59C9200CFB}"/>
              </a:ext>
            </a:extLst>
          </p:cNvPr>
          <p:cNvPicPr>
            <a:picLocks noChangeAspect="1"/>
          </p:cNvPicPr>
          <p:nvPr/>
        </p:nvPicPr>
        <p:blipFill>
          <a:blip r:embed="rId4"/>
          <a:stretch>
            <a:fillRect/>
          </a:stretch>
        </p:blipFill>
        <p:spPr>
          <a:xfrm>
            <a:off x="8081716" y="2747590"/>
            <a:ext cx="3631329" cy="2545571"/>
          </a:xfrm>
          <a:prstGeom prst="rect">
            <a:avLst/>
          </a:prstGeom>
        </p:spPr>
      </p:pic>
    </p:spTree>
    <p:extLst>
      <p:ext uri="{BB962C8B-B14F-4D97-AF65-F5344CB8AC3E}">
        <p14:creationId xmlns:p14="http://schemas.microsoft.com/office/powerpoint/2010/main" val="900964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E70B6F24-16BE-48D3-8E22-E00273CB4E05}"/>
              </a:ext>
            </a:extLst>
          </p:cNvPr>
          <p:cNvSpPr>
            <a:spLocks noGrp="1"/>
          </p:cNvSpPr>
          <p:nvPr>
            <p:ph type="body" idx="1"/>
          </p:nvPr>
        </p:nvSpPr>
        <p:spPr>
          <a:xfrm>
            <a:off x="521455" y="2081071"/>
            <a:ext cx="3488842" cy="536005"/>
          </a:xfrm>
        </p:spPr>
        <p:txBody>
          <a:bodyPr/>
          <a:lstStyle/>
          <a:p>
            <a:pPr algn="ctr"/>
            <a:r>
              <a:rPr lang="it-IT" dirty="0"/>
              <a:t>Gender </a:t>
            </a:r>
            <a:r>
              <a:rPr lang="it-IT" dirty="0" err="1"/>
              <a:t>binary</a:t>
            </a:r>
            <a:endParaRPr lang="en-GB" dirty="0"/>
          </a:p>
        </p:txBody>
      </p:sp>
      <p:pic>
        <p:nvPicPr>
          <p:cNvPr id="11" name="Segnaposto contenuto 10" descr="Immagine che contiene disegnando, segnale&#10;&#10;Descrizione generata automaticamente">
            <a:extLst>
              <a:ext uri="{FF2B5EF4-FFF2-40B4-BE49-F238E27FC236}">
                <a16:creationId xmlns:a16="http://schemas.microsoft.com/office/drawing/2014/main" id="{FA0AFC35-A39E-423B-B8B5-74C004190E3F}"/>
              </a:ext>
            </a:extLst>
          </p:cNvPr>
          <p:cNvPicPr>
            <a:picLocks noGrp="1" noChangeAspect="1"/>
          </p:cNvPicPr>
          <p:nvPr>
            <p:ph sz="half" idx="2"/>
          </p:nvPr>
        </p:nvPicPr>
        <p:blipFill>
          <a:blip r:embed="rId2"/>
          <a:stretch>
            <a:fillRect/>
          </a:stretch>
        </p:blipFill>
        <p:spPr>
          <a:xfrm>
            <a:off x="470216" y="2747590"/>
            <a:ext cx="3738973" cy="2412240"/>
          </a:xfrm>
        </p:spPr>
      </p:pic>
      <p:sp>
        <p:nvSpPr>
          <p:cNvPr id="7" name="Segnaposto testo 2">
            <a:extLst>
              <a:ext uri="{FF2B5EF4-FFF2-40B4-BE49-F238E27FC236}">
                <a16:creationId xmlns:a16="http://schemas.microsoft.com/office/drawing/2014/main" id="{6D3AC9D2-479D-4FA1-A5E4-3BE87B49E0EA}"/>
              </a:ext>
            </a:extLst>
          </p:cNvPr>
          <p:cNvSpPr txBox="1">
            <a:spLocks/>
          </p:cNvSpPr>
          <p:nvPr/>
        </p:nvSpPr>
        <p:spPr>
          <a:xfrm>
            <a:off x="4370655" y="5786577"/>
            <a:ext cx="3488842" cy="536005"/>
          </a:xfrm>
          <a:prstGeom prst="rect">
            <a:avLst/>
          </a:prstGeom>
        </p:spPr>
        <p:txBody>
          <a:bodyPr vert="horz" lIns="91440" tIns="45720" rIns="91440" bIns="45720" rtlCol="0" anchor="b">
            <a:no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200" b="0" kern="1200">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000" b="1" kern="1200">
                <a:solidFill>
                  <a:schemeClr val="tx2"/>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b="1" kern="1200">
                <a:solidFill>
                  <a:schemeClr val="tx2"/>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pPr algn="ctr"/>
            <a:r>
              <a:rPr lang="it-IT" dirty="0">
                <a:solidFill>
                  <a:schemeClr val="accent2">
                    <a:lumMod val="20000"/>
                    <a:lumOff val="80000"/>
                  </a:schemeClr>
                </a:solidFill>
              </a:rPr>
              <a:t>Western cultural </a:t>
            </a:r>
            <a:r>
              <a:rPr lang="it-IT" dirty="0" err="1">
                <a:solidFill>
                  <a:schemeClr val="accent2">
                    <a:lumMod val="20000"/>
                    <a:lumOff val="80000"/>
                  </a:schemeClr>
                </a:solidFill>
              </a:rPr>
              <a:t>stereotype</a:t>
            </a:r>
            <a:endParaRPr lang="en-GB" dirty="0">
              <a:solidFill>
                <a:schemeClr val="accent2">
                  <a:lumMod val="20000"/>
                  <a:lumOff val="80000"/>
                </a:schemeClr>
              </a:solidFill>
            </a:endParaRPr>
          </a:p>
        </p:txBody>
      </p:sp>
      <p:sp>
        <p:nvSpPr>
          <p:cNvPr id="8" name="Segnaposto testo 2">
            <a:extLst>
              <a:ext uri="{FF2B5EF4-FFF2-40B4-BE49-F238E27FC236}">
                <a16:creationId xmlns:a16="http://schemas.microsoft.com/office/drawing/2014/main" id="{4FE581F8-6FAB-4CB9-BF2F-3C660A493D16}"/>
              </a:ext>
            </a:extLst>
          </p:cNvPr>
          <p:cNvSpPr txBox="1">
            <a:spLocks/>
          </p:cNvSpPr>
          <p:nvPr/>
        </p:nvSpPr>
        <p:spPr>
          <a:xfrm>
            <a:off x="8224203" y="2024465"/>
            <a:ext cx="3488842" cy="536005"/>
          </a:xfrm>
          <a:prstGeom prst="rect">
            <a:avLst/>
          </a:prstGeom>
        </p:spPr>
        <p:txBody>
          <a:bodyPr vert="horz" lIns="91440" tIns="45720" rIns="91440" bIns="45720" rtlCol="0" anchor="b">
            <a:no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200" b="0" kern="1200">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000" b="1" kern="1200">
                <a:solidFill>
                  <a:schemeClr val="tx2"/>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b="1" kern="1200">
                <a:solidFill>
                  <a:schemeClr val="tx2"/>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pPr algn="ctr"/>
            <a:r>
              <a:rPr lang="it-IT" dirty="0" err="1">
                <a:solidFill>
                  <a:schemeClr val="accent2">
                    <a:lumMod val="20000"/>
                    <a:lumOff val="80000"/>
                  </a:schemeClr>
                </a:solidFill>
              </a:rPr>
              <a:t>Border</a:t>
            </a:r>
            <a:endParaRPr lang="en-GB" dirty="0">
              <a:solidFill>
                <a:schemeClr val="accent2">
                  <a:lumMod val="20000"/>
                  <a:lumOff val="80000"/>
                </a:schemeClr>
              </a:solidFill>
            </a:endParaRPr>
          </a:p>
        </p:txBody>
      </p:sp>
      <p:pic>
        <p:nvPicPr>
          <p:cNvPr id="14" name="Immagine 13" descr="Immagine che contiene segnale, esterni, sedendo, palo&#10;&#10;Descrizione generata automaticamente">
            <a:extLst>
              <a:ext uri="{FF2B5EF4-FFF2-40B4-BE49-F238E27FC236}">
                <a16:creationId xmlns:a16="http://schemas.microsoft.com/office/drawing/2014/main" id="{DCD38EDD-4BAA-4A00-B308-5BC387B02AC7}"/>
              </a:ext>
            </a:extLst>
          </p:cNvPr>
          <p:cNvPicPr>
            <a:picLocks noChangeAspect="1"/>
          </p:cNvPicPr>
          <p:nvPr/>
        </p:nvPicPr>
        <p:blipFill>
          <a:blip r:embed="rId3">
            <a:alphaModFix amt="20000"/>
          </a:blip>
          <a:stretch>
            <a:fillRect/>
          </a:stretch>
        </p:blipFill>
        <p:spPr>
          <a:xfrm>
            <a:off x="4210786" y="3766078"/>
            <a:ext cx="3738973" cy="2168842"/>
          </a:xfrm>
          <a:prstGeom prst="rect">
            <a:avLst/>
          </a:prstGeom>
        </p:spPr>
      </p:pic>
      <p:pic>
        <p:nvPicPr>
          <p:cNvPr id="16" name="Immagine 15" descr="Immagine che contiene erba, esterni, campo, lato&#10;&#10;Descrizione generata automaticamente">
            <a:extLst>
              <a:ext uri="{FF2B5EF4-FFF2-40B4-BE49-F238E27FC236}">
                <a16:creationId xmlns:a16="http://schemas.microsoft.com/office/drawing/2014/main" id="{9623B08C-52B5-49CB-8D50-6E59C9200CFB}"/>
              </a:ext>
            </a:extLst>
          </p:cNvPr>
          <p:cNvPicPr>
            <a:picLocks noChangeAspect="1"/>
          </p:cNvPicPr>
          <p:nvPr/>
        </p:nvPicPr>
        <p:blipFill>
          <a:blip r:embed="rId4">
            <a:alphaModFix amt="20000"/>
          </a:blip>
          <a:stretch>
            <a:fillRect/>
          </a:stretch>
        </p:blipFill>
        <p:spPr>
          <a:xfrm>
            <a:off x="8081716" y="2747590"/>
            <a:ext cx="3631329" cy="2545571"/>
          </a:xfrm>
          <a:prstGeom prst="rect">
            <a:avLst/>
          </a:prstGeom>
        </p:spPr>
      </p:pic>
      <p:sp>
        <p:nvSpPr>
          <p:cNvPr id="12" name="Titolo 1">
            <a:extLst>
              <a:ext uri="{FF2B5EF4-FFF2-40B4-BE49-F238E27FC236}">
                <a16:creationId xmlns:a16="http://schemas.microsoft.com/office/drawing/2014/main" id="{D6C7D519-9939-4B57-BF23-2CA8CE3BDB4D}"/>
              </a:ext>
            </a:extLst>
          </p:cNvPr>
          <p:cNvSpPr txBox="1">
            <a:spLocks/>
          </p:cNvSpPr>
          <p:nvPr/>
        </p:nvSpPr>
        <p:spPr>
          <a:xfrm>
            <a:off x="581193" y="716601"/>
            <a:ext cx="11029616" cy="988332"/>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a:t>Power structures</a:t>
            </a:r>
            <a:br>
              <a:rPr lang="it-IT"/>
            </a:br>
            <a:r>
              <a:rPr lang="it-IT"/>
              <a:t>underpinning the asylum system</a:t>
            </a:r>
            <a:endParaRPr lang="en-GB" dirty="0"/>
          </a:p>
        </p:txBody>
      </p:sp>
    </p:spTree>
    <p:extLst>
      <p:ext uri="{BB962C8B-B14F-4D97-AF65-F5344CB8AC3E}">
        <p14:creationId xmlns:p14="http://schemas.microsoft.com/office/powerpoint/2010/main" val="672968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E70B6F24-16BE-48D3-8E22-E00273CB4E05}"/>
              </a:ext>
            </a:extLst>
          </p:cNvPr>
          <p:cNvSpPr>
            <a:spLocks noGrp="1"/>
          </p:cNvSpPr>
          <p:nvPr>
            <p:ph type="body" idx="1"/>
          </p:nvPr>
        </p:nvSpPr>
        <p:spPr>
          <a:xfrm>
            <a:off x="521455" y="2081071"/>
            <a:ext cx="3488842" cy="536005"/>
          </a:xfrm>
        </p:spPr>
        <p:txBody>
          <a:bodyPr/>
          <a:lstStyle/>
          <a:p>
            <a:pPr algn="ctr"/>
            <a:r>
              <a:rPr lang="it-IT" dirty="0">
                <a:solidFill>
                  <a:schemeClr val="accent2">
                    <a:lumMod val="20000"/>
                    <a:lumOff val="80000"/>
                  </a:schemeClr>
                </a:solidFill>
              </a:rPr>
              <a:t>Gender </a:t>
            </a:r>
            <a:r>
              <a:rPr lang="it-IT" dirty="0" err="1">
                <a:solidFill>
                  <a:schemeClr val="accent2">
                    <a:lumMod val="20000"/>
                    <a:lumOff val="80000"/>
                  </a:schemeClr>
                </a:solidFill>
              </a:rPr>
              <a:t>binary</a:t>
            </a:r>
            <a:endParaRPr lang="en-GB" dirty="0">
              <a:solidFill>
                <a:schemeClr val="accent2">
                  <a:lumMod val="20000"/>
                  <a:lumOff val="80000"/>
                </a:schemeClr>
              </a:solidFill>
            </a:endParaRPr>
          </a:p>
        </p:txBody>
      </p:sp>
      <p:pic>
        <p:nvPicPr>
          <p:cNvPr id="11" name="Segnaposto contenuto 10" descr="Immagine che contiene disegnando, segnale&#10;&#10;Descrizione generata automaticamente">
            <a:extLst>
              <a:ext uri="{FF2B5EF4-FFF2-40B4-BE49-F238E27FC236}">
                <a16:creationId xmlns:a16="http://schemas.microsoft.com/office/drawing/2014/main" id="{FA0AFC35-A39E-423B-B8B5-74C004190E3F}"/>
              </a:ext>
            </a:extLst>
          </p:cNvPr>
          <p:cNvPicPr>
            <a:picLocks noGrp="1" noChangeAspect="1"/>
          </p:cNvPicPr>
          <p:nvPr>
            <p:ph sz="half" idx="2"/>
          </p:nvPr>
        </p:nvPicPr>
        <p:blipFill>
          <a:blip r:embed="rId2">
            <a:alphaModFix amt="20000"/>
          </a:blip>
          <a:stretch>
            <a:fillRect/>
          </a:stretch>
        </p:blipFill>
        <p:spPr>
          <a:xfrm>
            <a:off x="470216" y="2747590"/>
            <a:ext cx="3738973" cy="2412240"/>
          </a:xfrm>
        </p:spPr>
      </p:pic>
      <p:sp>
        <p:nvSpPr>
          <p:cNvPr id="7" name="Segnaposto testo 2">
            <a:extLst>
              <a:ext uri="{FF2B5EF4-FFF2-40B4-BE49-F238E27FC236}">
                <a16:creationId xmlns:a16="http://schemas.microsoft.com/office/drawing/2014/main" id="{6D3AC9D2-479D-4FA1-A5E4-3BE87B49E0EA}"/>
              </a:ext>
            </a:extLst>
          </p:cNvPr>
          <p:cNvSpPr txBox="1">
            <a:spLocks/>
          </p:cNvSpPr>
          <p:nvPr/>
        </p:nvSpPr>
        <p:spPr>
          <a:xfrm>
            <a:off x="4370655" y="5786577"/>
            <a:ext cx="3488842" cy="536005"/>
          </a:xfrm>
          <a:prstGeom prst="rect">
            <a:avLst/>
          </a:prstGeom>
        </p:spPr>
        <p:txBody>
          <a:bodyPr vert="horz" lIns="91440" tIns="45720" rIns="91440" bIns="45720" rtlCol="0" anchor="b">
            <a:no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200" b="0" kern="1200">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000" b="1" kern="1200">
                <a:solidFill>
                  <a:schemeClr val="tx2"/>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b="1" kern="1200">
                <a:solidFill>
                  <a:schemeClr val="tx2"/>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pPr algn="ctr"/>
            <a:r>
              <a:rPr lang="it-IT" dirty="0"/>
              <a:t>Western cultural </a:t>
            </a:r>
            <a:r>
              <a:rPr lang="it-IT" dirty="0" err="1"/>
              <a:t>supremacy</a:t>
            </a:r>
            <a:endParaRPr lang="en-GB" dirty="0"/>
          </a:p>
        </p:txBody>
      </p:sp>
      <p:sp>
        <p:nvSpPr>
          <p:cNvPr id="8" name="Segnaposto testo 2">
            <a:extLst>
              <a:ext uri="{FF2B5EF4-FFF2-40B4-BE49-F238E27FC236}">
                <a16:creationId xmlns:a16="http://schemas.microsoft.com/office/drawing/2014/main" id="{4FE581F8-6FAB-4CB9-BF2F-3C660A493D16}"/>
              </a:ext>
            </a:extLst>
          </p:cNvPr>
          <p:cNvSpPr txBox="1">
            <a:spLocks/>
          </p:cNvSpPr>
          <p:nvPr/>
        </p:nvSpPr>
        <p:spPr>
          <a:xfrm>
            <a:off x="8224203" y="2024465"/>
            <a:ext cx="3488842" cy="536005"/>
          </a:xfrm>
          <a:prstGeom prst="rect">
            <a:avLst/>
          </a:prstGeom>
        </p:spPr>
        <p:txBody>
          <a:bodyPr vert="horz" lIns="91440" tIns="45720" rIns="91440" bIns="45720" rtlCol="0" anchor="b">
            <a:no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200" b="0" kern="1200">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000" b="1" kern="1200">
                <a:solidFill>
                  <a:schemeClr val="tx2"/>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b="1" kern="1200">
                <a:solidFill>
                  <a:schemeClr val="tx2"/>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pPr algn="ctr"/>
            <a:r>
              <a:rPr lang="it-IT" dirty="0" err="1">
                <a:solidFill>
                  <a:schemeClr val="accent2">
                    <a:lumMod val="20000"/>
                    <a:lumOff val="80000"/>
                  </a:schemeClr>
                </a:solidFill>
              </a:rPr>
              <a:t>Border</a:t>
            </a:r>
            <a:endParaRPr lang="en-GB" dirty="0">
              <a:solidFill>
                <a:schemeClr val="accent2">
                  <a:lumMod val="20000"/>
                  <a:lumOff val="80000"/>
                </a:schemeClr>
              </a:solidFill>
            </a:endParaRPr>
          </a:p>
        </p:txBody>
      </p:sp>
      <p:pic>
        <p:nvPicPr>
          <p:cNvPr id="14" name="Immagine 13" descr="Immagine che contiene segnale, esterni, sedendo, palo&#10;&#10;Descrizione generata automaticamente">
            <a:extLst>
              <a:ext uri="{FF2B5EF4-FFF2-40B4-BE49-F238E27FC236}">
                <a16:creationId xmlns:a16="http://schemas.microsoft.com/office/drawing/2014/main" id="{DCD38EDD-4BAA-4A00-B308-5BC387B02AC7}"/>
              </a:ext>
            </a:extLst>
          </p:cNvPr>
          <p:cNvPicPr>
            <a:picLocks noChangeAspect="1"/>
          </p:cNvPicPr>
          <p:nvPr/>
        </p:nvPicPr>
        <p:blipFill>
          <a:blip r:embed="rId3"/>
          <a:stretch>
            <a:fillRect/>
          </a:stretch>
        </p:blipFill>
        <p:spPr>
          <a:xfrm>
            <a:off x="4210786" y="3766078"/>
            <a:ext cx="3738973" cy="2168842"/>
          </a:xfrm>
          <a:prstGeom prst="rect">
            <a:avLst/>
          </a:prstGeom>
        </p:spPr>
      </p:pic>
      <p:pic>
        <p:nvPicPr>
          <p:cNvPr id="16" name="Immagine 15" descr="Immagine che contiene erba, esterni, campo, lato&#10;&#10;Descrizione generata automaticamente">
            <a:extLst>
              <a:ext uri="{FF2B5EF4-FFF2-40B4-BE49-F238E27FC236}">
                <a16:creationId xmlns:a16="http://schemas.microsoft.com/office/drawing/2014/main" id="{9623B08C-52B5-49CB-8D50-6E59C9200CFB}"/>
              </a:ext>
            </a:extLst>
          </p:cNvPr>
          <p:cNvPicPr>
            <a:picLocks noChangeAspect="1"/>
          </p:cNvPicPr>
          <p:nvPr/>
        </p:nvPicPr>
        <p:blipFill>
          <a:blip r:embed="rId4">
            <a:alphaModFix amt="20000"/>
          </a:blip>
          <a:stretch>
            <a:fillRect/>
          </a:stretch>
        </p:blipFill>
        <p:spPr>
          <a:xfrm>
            <a:off x="8081716" y="2747590"/>
            <a:ext cx="3631329" cy="2545571"/>
          </a:xfrm>
          <a:prstGeom prst="rect">
            <a:avLst/>
          </a:prstGeom>
        </p:spPr>
      </p:pic>
      <p:sp>
        <p:nvSpPr>
          <p:cNvPr id="12" name="Titolo 1">
            <a:extLst>
              <a:ext uri="{FF2B5EF4-FFF2-40B4-BE49-F238E27FC236}">
                <a16:creationId xmlns:a16="http://schemas.microsoft.com/office/drawing/2014/main" id="{C7C66471-E061-4BC2-AFE7-D93763D78270}"/>
              </a:ext>
            </a:extLst>
          </p:cNvPr>
          <p:cNvSpPr>
            <a:spLocks noGrp="1"/>
          </p:cNvSpPr>
          <p:nvPr>
            <p:ph type="title"/>
          </p:nvPr>
        </p:nvSpPr>
        <p:spPr>
          <a:xfrm>
            <a:off x="581193" y="716599"/>
            <a:ext cx="11029616" cy="988332"/>
          </a:xfrm>
        </p:spPr>
        <p:txBody>
          <a:bodyPr/>
          <a:lstStyle/>
          <a:p>
            <a:pPr algn="ctr"/>
            <a:r>
              <a:rPr lang="it-IT" dirty="0"/>
              <a:t>Power </a:t>
            </a:r>
            <a:r>
              <a:rPr lang="it-IT" dirty="0" err="1"/>
              <a:t>structures</a:t>
            </a:r>
            <a:br>
              <a:rPr lang="it-IT" dirty="0"/>
            </a:br>
            <a:r>
              <a:rPr lang="it-IT" dirty="0" err="1"/>
              <a:t>underpinning</a:t>
            </a:r>
            <a:r>
              <a:rPr lang="it-IT" dirty="0"/>
              <a:t> the </a:t>
            </a:r>
            <a:r>
              <a:rPr lang="it-IT" dirty="0" err="1"/>
              <a:t>asylum</a:t>
            </a:r>
            <a:r>
              <a:rPr lang="it-IT" dirty="0"/>
              <a:t> system</a:t>
            </a:r>
            <a:endParaRPr lang="en-GB" dirty="0"/>
          </a:p>
        </p:txBody>
      </p:sp>
    </p:spTree>
    <p:extLst>
      <p:ext uri="{BB962C8B-B14F-4D97-AF65-F5344CB8AC3E}">
        <p14:creationId xmlns:p14="http://schemas.microsoft.com/office/powerpoint/2010/main" val="671883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E70B6F24-16BE-48D3-8E22-E00273CB4E05}"/>
              </a:ext>
            </a:extLst>
          </p:cNvPr>
          <p:cNvSpPr>
            <a:spLocks noGrp="1"/>
          </p:cNvSpPr>
          <p:nvPr>
            <p:ph type="body" idx="1"/>
          </p:nvPr>
        </p:nvSpPr>
        <p:spPr>
          <a:xfrm>
            <a:off x="521455" y="2081071"/>
            <a:ext cx="3488842" cy="536005"/>
          </a:xfrm>
        </p:spPr>
        <p:txBody>
          <a:bodyPr/>
          <a:lstStyle/>
          <a:p>
            <a:pPr algn="ctr"/>
            <a:r>
              <a:rPr lang="it-IT" dirty="0">
                <a:solidFill>
                  <a:schemeClr val="accent2">
                    <a:lumMod val="20000"/>
                    <a:lumOff val="80000"/>
                  </a:schemeClr>
                </a:solidFill>
              </a:rPr>
              <a:t>Gender </a:t>
            </a:r>
            <a:r>
              <a:rPr lang="it-IT" dirty="0" err="1">
                <a:solidFill>
                  <a:schemeClr val="accent2">
                    <a:lumMod val="20000"/>
                    <a:lumOff val="80000"/>
                  </a:schemeClr>
                </a:solidFill>
              </a:rPr>
              <a:t>binary</a:t>
            </a:r>
            <a:endParaRPr lang="en-GB" dirty="0">
              <a:solidFill>
                <a:schemeClr val="accent2">
                  <a:lumMod val="20000"/>
                  <a:lumOff val="80000"/>
                </a:schemeClr>
              </a:solidFill>
            </a:endParaRPr>
          </a:p>
        </p:txBody>
      </p:sp>
      <p:pic>
        <p:nvPicPr>
          <p:cNvPr id="11" name="Segnaposto contenuto 10" descr="Immagine che contiene disegnando, segnale&#10;&#10;Descrizione generata automaticamente">
            <a:extLst>
              <a:ext uri="{FF2B5EF4-FFF2-40B4-BE49-F238E27FC236}">
                <a16:creationId xmlns:a16="http://schemas.microsoft.com/office/drawing/2014/main" id="{FA0AFC35-A39E-423B-B8B5-74C004190E3F}"/>
              </a:ext>
            </a:extLst>
          </p:cNvPr>
          <p:cNvPicPr>
            <a:picLocks noGrp="1" noChangeAspect="1"/>
          </p:cNvPicPr>
          <p:nvPr>
            <p:ph sz="half" idx="2"/>
          </p:nvPr>
        </p:nvPicPr>
        <p:blipFill>
          <a:blip r:embed="rId2">
            <a:alphaModFix amt="20000"/>
          </a:blip>
          <a:stretch>
            <a:fillRect/>
          </a:stretch>
        </p:blipFill>
        <p:spPr>
          <a:xfrm>
            <a:off x="470216" y="2747590"/>
            <a:ext cx="3738973" cy="2412240"/>
          </a:xfrm>
        </p:spPr>
      </p:pic>
      <p:sp>
        <p:nvSpPr>
          <p:cNvPr id="7" name="Segnaposto testo 2">
            <a:extLst>
              <a:ext uri="{FF2B5EF4-FFF2-40B4-BE49-F238E27FC236}">
                <a16:creationId xmlns:a16="http://schemas.microsoft.com/office/drawing/2014/main" id="{6D3AC9D2-479D-4FA1-A5E4-3BE87B49E0EA}"/>
              </a:ext>
            </a:extLst>
          </p:cNvPr>
          <p:cNvSpPr txBox="1">
            <a:spLocks/>
          </p:cNvSpPr>
          <p:nvPr/>
        </p:nvSpPr>
        <p:spPr>
          <a:xfrm>
            <a:off x="4370655" y="5786577"/>
            <a:ext cx="3488842" cy="536005"/>
          </a:xfrm>
          <a:prstGeom prst="rect">
            <a:avLst/>
          </a:prstGeom>
        </p:spPr>
        <p:txBody>
          <a:bodyPr vert="horz" lIns="91440" tIns="45720" rIns="91440" bIns="45720" rtlCol="0" anchor="b">
            <a:no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200" b="0" kern="1200">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000" b="1" kern="1200">
                <a:solidFill>
                  <a:schemeClr val="tx2"/>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b="1" kern="1200">
                <a:solidFill>
                  <a:schemeClr val="tx2"/>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pPr algn="ctr"/>
            <a:r>
              <a:rPr lang="it-IT" dirty="0">
                <a:solidFill>
                  <a:schemeClr val="accent2">
                    <a:lumMod val="20000"/>
                    <a:lumOff val="80000"/>
                  </a:schemeClr>
                </a:solidFill>
              </a:rPr>
              <a:t>Western cultural </a:t>
            </a:r>
            <a:r>
              <a:rPr lang="it-IT" dirty="0" err="1">
                <a:solidFill>
                  <a:schemeClr val="accent2">
                    <a:lumMod val="20000"/>
                    <a:lumOff val="80000"/>
                  </a:schemeClr>
                </a:solidFill>
              </a:rPr>
              <a:t>stereotype</a:t>
            </a:r>
            <a:endParaRPr lang="en-GB" dirty="0">
              <a:solidFill>
                <a:schemeClr val="accent2">
                  <a:lumMod val="20000"/>
                  <a:lumOff val="80000"/>
                </a:schemeClr>
              </a:solidFill>
            </a:endParaRPr>
          </a:p>
        </p:txBody>
      </p:sp>
      <p:sp>
        <p:nvSpPr>
          <p:cNvPr id="8" name="Segnaposto testo 2">
            <a:extLst>
              <a:ext uri="{FF2B5EF4-FFF2-40B4-BE49-F238E27FC236}">
                <a16:creationId xmlns:a16="http://schemas.microsoft.com/office/drawing/2014/main" id="{4FE581F8-6FAB-4CB9-BF2F-3C660A493D16}"/>
              </a:ext>
            </a:extLst>
          </p:cNvPr>
          <p:cNvSpPr txBox="1">
            <a:spLocks/>
          </p:cNvSpPr>
          <p:nvPr/>
        </p:nvSpPr>
        <p:spPr>
          <a:xfrm>
            <a:off x="8224203" y="2024465"/>
            <a:ext cx="3488842" cy="536005"/>
          </a:xfrm>
          <a:prstGeom prst="rect">
            <a:avLst/>
          </a:prstGeom>
        </p:spPr>
        <p:txBody>
          <a:bodyPr vert="horz" lIns="91440" tIns="45720" rIns="91440" bIns="45720" rtlCol="0" anchor="b">
            <a:no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200" b="0" kern="1200">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000" b="1" kern="1200">
                <a:solidFill>
                  <a:schemeClr val="tx2"/>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b="1" kern="1200">
                <a:solidFill>
                  <a:schemeClr val="tx2"/>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pPr algn="ctr"/>
            <a:r>
              <a:rPr lang="it-IT" dirty="0" err="1"/>
              <a:t>Border</a:t>
            </a:r>
            <a:endParaRPr lang="en-GB" dirty="0"/>
          </a:p>
        </p:txBody>
      </p:sp>
      <p:pic>
        <p:nvPicPr>
          <p:cNvPr id="14" name="Immagine 13" descr="Immagine che contiene segnale, esterni, sedendo, palo&#10;&#10;Descrizione generata automaticamente">
            <a:extLst>
              <a:ext uri="{FF2B5EF4-FFF2-40B4-BE49-F238E27FC236}">
                <a16:creationId xmlns:a16="http://schemas.microsoft.com/office/drawing/2014/main" id="{DCD38EDD-4BAA-4A00-B308-5BC387B02AC7}"/>
              </a:ext>
            </a:extLst>
          </p:cNvPr>
          <p:cNvPicPr>
            <a:picLocks noChangeAspect="1"/>
          </p:cNvPicPr>
          <p:nvPr/>
        </p:nvPicPr>
        <p:blipFill>
          <a:blip r:embed="rId3">
            <a:alphaModFix amt="20000"/>
          </a:blip>
          <a:stretch>
            <a:fillRect/>
          </a:stretch>
        </p:blipFill>
        <p:spPr>
          <a:xfrm>
            <a:off x="4210786" y="3766078"/>
            <a:ext cx="3738973" cy="2168842"/>
          </a:xfrm>
          <a:prstGeom prst="rect">
            <a:avLst/>
          </a:prstGeom>
        </p:spPr>
      </p:pic>
      <p:pic>
        <p:nvPicPr>
          <p:cNvPr id="16" name="Immagine 15" descr="Immagine che contiene erba, esterni, campo, lato&#10;&#10;Descrizione generata automaticamente">
            <a:extLst>
              <a:ext uri="{FF2B5EF4-FFF2-40B4-BE49-F238E27FC236}">
                <a16:creationId xmlns:a16="http://schemas.microsoft.com/office/drawing/2014/main" id="{9623B08C-52B5-49CB-8D50-6E59C9200CFB}"/>
              </a:ext>
            </a:extLst>
          </p:cNvPr>
          <p:cNvPicPr>
            <a:picLocks noChangeAspect="1"/>
          </p:cNvPicPr>
          <p:nvPr/>
        </p:nvPicPr>
        <p:blipFill>
          <a:blip r:embed="rId4"/>
          <a:stretch>
            <a:fillRect/>
          </a:stretch>
        </p:blipFill>
        <p:spPr>
          <a:xfrm>
            <a:off x="8081716" y="2747590"/>
            <a:ext cx="3631329" cy="2545571"/>
          </a:xfrm>
          <a:prstGeom prst="rect">
            <a:avLst/>
          </a:prstGeom>
        </p:spPr>
      </p:pic>
      <p:sp>
        <p:nvSpPr>
          <p:cNvPr id="12" name="Titolo 1">
            <a:extLst>
              <a:ext uri="{FF2B5EF4-FFF2-40B4-BE49-F238E27FC236}">
                <a16:creationId xmlns:a16="http://schemas.microsoft.com/office/drawing/2014/main" id="{5B967433-E895-4910-812F-4B8DB0D9E97B}"/>
              </a:ext>
            </a:extLst>
          </p:cNvPr>
          <p:cNvSpPr>
            <a:spLocks noGrp="1"/>
          </p:cNvSpPr>
          <p:nvPr>
            <p:ph type="title"/>
          </p:nvPr>
        </p:nvSpPr>
        <p:spPr>
          <a:xfrm>
            <a:off x="581193" y="716599"/>
            <a:ext cx="11029616" cy="988332"/>
          </a:xfrm>
        </p:spPr>
        <p:txBody>
          <a:bodyPr/>
          <a:lstStyle/>
          <a:p>
            <a:pPr algn="ctr"/>
            <a:r>
              <a:rPr lang="it-IT" dirty="0"/>
              <a:t>Power </a:t>
            </a:r>
            <a:r>
              <a:rPr lang="it-IT" dirty="0" err="1"/>
              <a:t>structures</a:t>
            </a:r>
            <a:br>
              <a:rPr lang="it-IT" dirty="0"/>
            </a:br>
            <a:r>
              <a:rPr lang="it-IT" dirty="0" err="1"/>
              <a:t>underpinning</a:t>
            </a:r>
            <a:r>
              <a:rPr lang="it-IT" dirty="0"/>
              <a:t> the </a:t>
            </a:r>
            <a:r>
              <a:rPr lang="it-IT" dirty="0" err="1"/>
              <a:t>asylum</a:t>
            </a:r>
            <a:r>
              <a:rPr lang="it-IT" dirty="0"/>
              <a:t> system</a:t>
            </a:r>
            <a:endParaRPr lang="en-GB" dirty="0"/>
          </a:p>
        </p:txBody>
      </p:sp>
    </p:spTree>
    <p:extLst>
      <p:ext uri="{BB962C8B-B14F-4D97-AF65-F5344CB8AC3E}">
        <p14:creationId xmlns:p14="http://schemas.microsoft.com/office/powerpoint/2010/main" val="1864245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6FBE9E-6936-4B6D-B15B-E498A0EE8C5F}"/>
              </a:ext>
            </a:extLst>
          </p:cNvPr>
          <p:cNvSpPr>
            <a:spLocks noGrp="1"/>
          </p:cNvSpPr>
          <p:nvPr>
            <p:ph type="title"/>
          </p:nvPr>
        </p:nvSpPr>
        <p:spPr>
          <a:xfrm>
            <a:off x="581193" y="4909624"/>
            <a:ext cx="11029615" cy="1193311"/>
          </a:xfrm>
        </p:spPr>
        <p:txBody>
          <a:bodyPr/>
          <a:lstStyle/>
          <a:p>
            <a:pPr algn="ctr"/>
            <a:r>
              <a:rPr lang="it-IT" dirty="0" err="1">
                <a:solidFill>
                  <a:schemeClr val="bg1"/>
                </a:solidFill>
              </a:rPr>
              <a:t>conclusion</a:t>
            </a:r>
            <a:endParaRPr lang="en-GB" dirty="0">
              <a:solidFill>
                <a:schemeClr val="bg1"/>
              </a:solidFill>
            </a:endParaRPr>
          </a:p>
        </p:txBody>
      </p:sp>
      <p:sp>
        <p:nvSpPr>
          <p:cNvPr id="11" name="Rectangle 4">
            <a:extLst>
              <a:ext uri="{FF2B5EF4-FFF2-40B4-BE49-F238E27FC236}">
                <a16:creationId xmlns:a16="http://schemas.microsoft.com/office/drawing/2014/main" id="{75489A0B-7D1F-4B46-8461-5736B5619568}"/>
              </a:ext>
            </a:extLst>
          </p:cNvPr>
          <p:cNvSpPr>
            <a:spLocks noChangeArrowheads="1"/>
          </p:cNvSpPr>
          <p:nvPr/>
        </p:nvSpPr>
        <p:spPr bwMode="auto">
          <a:xfrm>
            <a:off x="3123030" y="2172335"/>
            <a:ext cx="5936566"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ctr" defTabSz="914400" rtl="0" eaLnBrk="0" fontAlgn="base" latinLnBrk="0" hangingPunct="0">
              <a:lnSpc>
                <a:spcPct val="100000"/>
              </a:lnSpc>
              <a:spcBef>
                <a:spcPct val="0"/>
              </a:spcBef>
              <a:spcAft>
                <a:spcPct val="0"/>
              </a:spcAft>
              <a:buClrTx/>
              <a:buSzTx/>
              <a:buFontTx/>
              <a:buNone/>
              <a:tabLst/>
            </a:pPr>
            <a:r>
              <a:rPr kumimoji="0" lang="en-GB" altLang="en-US" sz="4400" b="0" i="0"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Queering international</a:t>
            </a:r>
          </a:p>
          <a:p>
            <a:pPr marR="0" lvl="0" algn="ctr" defTabSz="914400" rtl="0" eaLnBrk="0" fontAlgn="base" latinLnBrk="0" hangingPunct="0">
              <a:lnSpc>
                <a:spcPct val="100000"/>
              </a:lnSpc>
              <a:spcBef>
                <a:spcPct val="0"/>
              </a:spcBef>
              <a:spcAft>
                <a:spcPct val="0"/>
              </a:spcAft>
              <a:buClrTx/>
              <a:buSzTx/>
              <a:buFontTx/>
              <a:buNone/>
              <a:tabLst/>
            </a:pPr>
            <a:r>
              <a:rPr lang="en-GB" altLang="en-US" sz="4400" dirty="0">
                <a:solidFill>
                  <a:srgbClr val="000000"/>
                </a:solidFill>
                <a:ea typeface="Times New Roman" panose="02020603050405020304" pitchFamily="18" charset="0"/>
                <a:cs typeface="Times New Roman" panose="02020603050405020304" pitchFamily="18" charset="0"/>
              </a:rPr>
              <a:t>refugee law</a:t>
            </a:r>
            <a:endParaRPr kumimoji="0" lang="en-GB" altLang="en-US" sz="6000" b="0" i="0" u="none" strike="noStrike" cap="none" normalizeH="0" baseline="0" dirty="0">
              <a:ln>
                <a:noFill/>
              </a:ln>
              <a:solidFill>
                <a:schemeClr val="tx1"/>
              </a:solidFill>
              <a:effectLst/>
            </a:endParaRPr>
          </a:p>
        </p:txBody>
      </p:sp>
      <p:pic>
        <p:nvPicPr>
          <p:cNvPr id="4" name="Immagine 3" descr="Immagine che contiene disegnando, segnale, tenendo, uomo&#10;&#10;Descrizione generata automaticamente">
            <a:extLst>
              <a:ext uri="{FF2B5EF4-FFF2-40B4-BE49-F238E27FC236}">
                <a16:creationId xmlns:a16="http://schemas.microsoft.com/office/drawing/2014/main" id="{58F45A3C-B0A2-4D45-838D-2E67F65EB37D}"/>
              </a:ext>
            </a:extLst>
          </p:cNvPr>
          <p:cNvPicPr>
            <a:picLocks noChangeAspect="1"/>
          </p:cNvPicPr>
          <p:nvPr/>
        </p:nvPicPr>
        <p:blipFill>
          <a:blip r:embed="rId2">
            <a:alphaModFix amt="15000"/>
          </a:blip>
          <a:stretch>
            <a:fillRect/>
          </a:stretch>
        </p:blipFill>
        <p:spPr>
          <a:xfrm>
            <a:off x="3123030" y="1028828"/>
            <a:ext cx="5936565" cy="3953846"/>
          </a:xfrm>
          <a:prstGeom prst="rect">
            <a:avLst/>
          </a:prstGeom>
        </p:spPr>
      </p:pic>
    </p:spTree>
    <p:extLst>
      <p:ext uri="{BB962C8B-B14F-4D97-AF65-F5344CB8AC3E}">
        <p14:creationId xmlns:p14="http://schemas.microsoft.com/office/powerpoint/2010/main" val="49950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17CCDA-B2BC-4132-9386-2D7C92117141}"/>
              </a:ext>
            </a:extLst>
          </p:cNvPr>
          <p:cNvSpPr>
            <a:spLocks noGrp="1"/>
          </p:cNvSpPr>
          <p:nvPr>
            <p:ph type="ctrTitle"/>
          </p:nvPr>
        </p:nvSpPr>
        <p:spPr/>
        <p:txBody>
          <a:bodyPr>
            <a:normAutofit/>
          </a:bodyPr>
          <a:lstStyle/>
          <a:p>
            <a:pPr algn="ctr"/>
            <a:r>
              <a:rPr lang="it-IT" dirty="0"/>
              <a:t>Thank </a:t>
            </a:r>
            <a:r>
              <a:rPr lang="it-IT" dirty="0" err="1"/>
              <a:t>you</a:t>
            </a:r>
            <a:r>
              <a:rPr lang="it-IT" dirty="0"/>
              <a:t>!</a:t>
            </a:r>
            <a:endParaRPr lang="en-GB" dirty="0"/>
          </a:p>
        </p:txBody>
      </p:sp>
      <p:sp>
        <p:nvSpPr>
          <p:cNvPr id="4" name="Sottotitolo 2">
            <a:extLst>
              <a:ext uri="{FF2B5EF4-FFF2-40B4-BE49-F238E27FC236}">
                <a16:creationId xmlns:a16="http://schemas.microsoft.com/office/drawing/2014/main" id="{A186FF13-29B9-4C35-A24F-8DADAF3BF51A}"/>
              </a:ext>
            </a:extLst>
          </p:cNvPr>
          <p:cNvSpPr txBox="1">
            <a:spLocks/>
          </p:cNvSpPr>
          <p:nvPr/>
        </p:nvSpPr>
        <p:spPr>
          <a:xfrm>
            <a:off x="72413" y="5997784"/>
            <a:ext cx="5751609" cy="590321"/>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ctr"/>
            <a:r>
              <a:rPr lang="it-IT" sz="1800" dirty="0">
                <a:solidFill>
                  <a:schemeClr val="bg1"/>
                </a:solidFill>
              </a:rPr>
              <a:t>irene.manganini@graduateinstitute.ch</a:t>
            </a:r>
            <a:endParaRPr lang="en-GB" sz="1800" dirty="0">
              <a:solidFill>
                <a:schemeClr val="bg1"/>
              </a:solidFill>
            </a:endParaRPr>
          </a:p>
        </p:txBody>
      </p:sp>
    </p:spTree>
    <p:extLst>
      <p:ext uri="{BB962C8B-B14F-4D97-AF65-F5344CB8AC3E}">
        <p14:creationId xmlns:p14="http://schemas.microsoft.com/office/powerpoint/2010/main" val="108435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90C325-88D0-4F71-8D63-9206B0B3C82D}"/>
              </a:ext>
            </a:extLst>
          </p:cNvPr>
          <p:cNvSpPr>
            <a:spLocks noGrp="1"/>
          </p:cNvSpPr>
          <p:nvPr>
            <p:ph type="title"/>
          </p:nvPr>
        </p:nvSpPr>
        <p:spPr>
          <a:xfrm>
            <a:off x="581192" y="477070"/>
            <a:ext cx="11029616" cy="1013800"/>
          </a:xfrm>
        </p:spPr>
        <p:txBody>
          <a:bodyPr/>
          <a:lstStyle/>
          <a:p>
            <a:pPr algn="ctr"/>
            <a:r>
              <a:rPr lang="it-IT" dirty="0" err="1"/>
              <a:t>Research</a:t>
            </a:r>
            <a:r>
              <a:rPr lang="it-IT" dirty="0"/>
              <a:t> </a:t>
            </a:r>
            <a:r>
              <a:rPr lang="it-IT" dirty="0" err="1"/>
              <a:t>question</a:t>
            </a:r>
            <a:endParaRPr lang="en-GB" dirty="0"/>
          </a:p>
        </p:txBody>
      </p:sp>
      <p:sp>
        <p:nvSpPr>
          <p:cNvPr id="3" name="Segnaposto contenuto 2">
            <a:extLst>
              <a:ext uri="{FF2B5EF4-FFF2-40B4-BE49-F238E27FC236}">
                <a16:creationId xmlns:a16="http://schemas.microsoft.com/office/drawing/2014/main" id="{80032E4C-8D2C-4936-870A-222C11A6A10B}"/>
              </a:ext>
            </a:extLst>
          </p:cNvPr>
          <p:cNvSpPr>
            <a:spLocks noGrp="1"/>
          </p:cNvSpPr>
          <p:nvPr>
            <p:ph idx="1"/>
          </p:nvPr>
        </p:nvSpPr>
        <p:spPr/>
        <p:txBody>
          <a:bodyPr>
            <a:normAutofit/>
          </a:bodyPr>
          <a:lstStyle/>
          <a:p>
            <a:pPr marL="0" indent="0" algn="ctr">
              <a:buNone/>
            </a:pPr>
            <a:r>
              <a:rPr lang="it-IT" sz="2800" dirty="0"/>
              <a:t>How can a </a:t>
            </a:r>
            <a:r>
              <a:rPr lang="it-IT" sz="2800" dirty="0" err="1"/>
              <a:t>queer</a:t>
            </a:r>
            <a:r>
              <a:rPr lang="it-IT" sz="2800" dirty="0"/>
              <a:t> </a:t>
            </a:r>
            <a:r>
              <a:rPr lang="it-IT" sz="2800" dirty="0" err="1"/>
              <a:t>analysis</a:t>
            </a:r>
            <a:r>
              <a:rPr lang="it-IT" sz="2800" dirty="0"/>
              <a:t> of the </a:t>
            </a:r>
            <a:r>
              <a:rPr lang="it-IT" sz="2800" dirty="0" err="1"/>
              <a:t>refugee</a:t>
            </a:r>
            <a:r>
              <a:rPr lang="it-IT" sz="2800" dirty="0"/>
              <a:t> status </a:t>
            </a:r>
            <a:r>
              <a:rPr lang="it-IT" sz="2800" dirty="0" err="1"/>
              <a:t>determination</a:t>
            </a:r>
            <a:r>
              <a:rPr lang="it-IT" sz="2800" dirty="0"/>
              <a:t> </a:t>
            </a:r>
            <a:r>
              <a:rPr lang="it-IT" sz="2800" dirty="0" err="1"/>
              <a:t>process</a:t>
            </a:r>
            <a:r>
              <a:rPr lang="it-IT" sz="2800" dirty="0"/>
              <a:t> of transgender </a:t>
            </a:r>
            <a:r>
              <a:rPr lang="it-IT" sz="2800" dirty="0" err="1"/>
              <a:t>asylum</a:t>
            </a:r>
            <a:r>
              <a:rPr lang="it-IT" sz="2800" dirty="0"/>
              <a:t>-seekers help in </a:t>
            </a:r>
            <a:r>
              <a:rPr lang="it-IT" sz="2800" dirty="0" err="1"/>
              <a:t>showing</a:t>
            </a:r>
            <a:r>
              <a:rPr lang="it-IT" sz="2800" dirty="0"/>
              <a:t> </a:t>
            </a:r>
            <a:r>
              <a:rPr lang="it-IT" sz="2800" dirty="0" err="1"/>
              <a:t>us</a:t>
            </a:r>
            <a:r>
              <a:rPr lang="it-IT" sz="2800" dirty="0"/>
              <a:t> the way </a:t>
            </a:r>
            <a:r>
              <a:rPr lang="it-IT" sz="2800" dirty="0" err="1"/>
              <a:t>forward</a:t>
            </a:r>
            <a:r>
              <a:rPr lang="it-IT" sz="2800" dirty="0"/>
              <a:t> to </a:t>
            </a:r>
            <a:r>
              <a:rPr lang="it-IT" sz="2800" dirty="0" err="1"/>
              <a:t>rethink</a:t>
            </a:r>
            <a:r>
              <a:rPr lang="it-IT" sz="2800" dirty="0"/>
              <a:t> the global </a:t>
            </a:r>
            <a:r>
              <a:rPr lang="it-IT" sz="2800" noProof="1"/>
              <a:t>asylum</a:t>
            </a:r>
            <a:r>
              <a:rPr lang="it-IT" sz="2800" dirty="0"/>
              <a:t> system?</a:t>
            </a:r>
            <a:endParaRPr lang="en-GB" sz="2800" dirty="0"/>
          </a:p>
        </p:txBody>
      </p:sp>
    </p:spTree>
    <p:extLst>
      <p:ext uri="{BB962C8B-B14F-4D97-AF65-F5344CB8AC3E}">
        <p14:creationId xmlns:p14="http://schemas.microsoft.com/office/powerpoint/2010/main" val="980605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99682D-03FC-4F7A-8279-51FAF88B812D}"/>
              </a:ext>
            </a:extLst>
          </p:cNvPr>
          <p:cNvSpPr>
            <a:spLocks noGrp="1"/>
          </p:cNvSpPr>
          <p:nvPr>
            <p:ph type="title"/>
          </p:nvPr>
        </p:nvSpPr>
        <p:spPr>
          <a:xfrm>
            <a:off x="581192" y="410612"/>
            <a:ext cx="11029616" cy="1013800"/>
          </a:xfrm>
        </p:spPr>
        <p:txBody>
          <a:bodyPr/>
          <a:lstStyle/>
          <a:p>
            <a:pPr algn="ctr"/>
            <a:r>
              <a:rPr lang="it-IT" dirty="0" err="1"/>
              <a:t>presentation</a:t>
            </a:r>
            <a:endParaRPr lang="en-GB" dirty="0"/>
          </a:p>
        </p:txBody>
      </p:sp>
      <p:sp>
        <p:nvSpPr>
          <p:cNvPr id="3" name="Segnaposto contenuto 2">
            <a:extLst>
              <a:ext uri="{FF2B5EF4-FFF2-40B4-BE49-F238E27FC236}">
                <a16:creationId xmlns:a16="http://schemas.microsoft.com/office/drawing/2014/main" id="{D83CD9F2-C2B5-432F-9DB0-33C6B8EDBFF4}"/>
              </a:ext>
            </a:extLst>
          </p:cNvPr>
          <p:cNvSpPr>
            <a:spLocks noGrp="1"/>
          </p:cNvSpPr>
          <p:nvPr>
            <p:ph idx="1"/>
          </p:nvPr>
        </p:nvSpPr>
        <p:spPr/>
        <p:txBody>
          <a:bodyPr>
            <a:normAutofit/>
          </a:bodyPr>
          <a:lstStyle/>
          <a:p>
            <a:r>
              <a:rPr lang="it-IT" sz="2000" dirty="0"/>
              <a:t>The </a:t>
            </a:r>
            <a:r>
              <a:rPr lang="it-IT" sz="2000" dirty="0" err="1"/>
              <a:t>law</a:t>
            </a:r>
            <a:r>
              <a:rPr lang="it-IT" sz="2000" dirty="0"/>
              <a:t> </a:t>
            </a:r>
            <a:r>
              <a:rPr lang="it-IT" sz="2000" dirty="0" err="1"/>
              <a:t>as</a:t>
            </a:r>
            <a:r>
              <a:rPr lang="it-IT" sz="2000" dirty="0"/>
              <a:t> </a:t>
            </a:r>
            <a:r>
              <a:rPr lang="it-IT" sz="2000" dirty="0" err="1"/>
              <a:t>it</a:t>
            </a:r>
            <a:r>
              <a:rPr lang="it-IT" sz="2000" dirty="0"/>
              <a:t> </a:t>
            </a:r>
            <a:r>
              <a:rPr lang="it-IT" sz="2000" dirty="0" err="1"/>
              <a:t>is</a:t>
            </a:r>
            <a:r>
              <a:rPr lang="it-IT" sz="2000" dirty="0"/>
              <a:t> - UNHCR </a:t>
            </a:r>
            <a:r>
              <a:rPr lang="it-IT" sz="2000" dirty="0" err="1"/>
              <a:t>definition</a:t>
            </a:r>
            <a:r>
              <a:rPr lang="it-IT" sz="2000" dirty="0"/>
              <a:t> of «transgender»</a:t>
            </a:r>
            <a:br>
              <a:rPr lang="it-IT" sz="2000" dirty="0"/>
            </a:br>
            <a:endParaRPr lang="it-IT" sz="2000" dirty="0"/>
          </a:p>
          <a:p>
            <a:r>
              <a:rPr lang="it-IT" sz="2000" dirty="0" err="1"/>
              <a:t>What</a:t>
            </a:r>
            <a:r>
              <a:rPr lang="it-IT" sz="2000" dirty="0"/>
              <a:t> </a:t>
            </a:r>
            <a:r>
              <a:rPr lang="it-IT" sz="2000" dirty="0" err="1"/>
              <a:t>goes</a:t>
            </a:r>
            <a:r>
              <a:rPr lang="it-IT" sz="2000" dirty="0"/>
              <a:t> </a:t>
            </a:r>
            <a:r>
              <a:rPr lang="it-IT" sz="2000" dirty="0" err="1"/>
              <a:t>wrong</a:t>
            </a:r>
            <a:r>
              <a:rPr lang="it-IT" sz="2000" dirty="0"/>
              <a:t> </a:t>
            </a:r>
            <a:r>
              <a:rPr lang="it-IT" sz="2000" dirty="0" err="1"/>
              <a:t>during</a:t>
            </a:r>
            <a:r>
              <a:rPr lang="it-IT" sz="2000" dirty="0"/>
              <a:t> </a:t>
            </a:r>
            <a:r>
              <a:rPr lang="it-IT" sz="2000" dirty="0" err="1"/>
              <a:t>its</a:t>
            </a:r>
            <a:r>
              <a:rPr lang="it-IT" sz="2000" dirty="0"/>
              <a:t> </a:t>
            </a:r>
            <a:r>
              <a:rPr lang="it-IT" sz="2000" dirty="0" err="1"/>
              <a:t>application</a:t>
            </a:r>
            <a:r>
              <a:rPr lang="it-IT" sz="2000" dirty="0"/>
              <a:t> – patterns of </a:t>
            </a:r>
            <a:r>
              <a:rPr lang="it-IT" sz="2000" dirty="0" err="1"/>
              <a:t>recurrent</a:t>
            </a:r>
            <a:r>
              <a:rPr lang="it-IT" sz="2000" dirty="0"/>
              <a:t> </a:t>
            </a:r>
            <a:r>
              <a:rPr lang="it-IT" sz="2000" dirty="0" err="1"/>
              <a:t>misinterpretations</a:t>
            </a:r>
            <a:br>
              <a:rPr lang="it-IT" sz="2000" dirty="0"/>
            </a:br>
            <a:endParaRPr lang="it-IT" sz="2000" dirty="0"/>
          </a:p>
          <a:p>
            <a:r>
              <a:rPr lang="it-IT" sz="2000" dirty="0" err="1"/>
              <a:t>Why</a:t>
            </a:r>
            <a:r>
              <a:rPr lang="it-IT" sz="2000" dirty="0"/>
              <a:t> </a:t>
            </a:r>
            <a:r>
              <a:rPr lang="it-IT" sz="2000" dirty="0" err="1"/>
              <a:t>does</a:t>
            </a:r>
            <a:r>
              <a:rPr lang="it-IT" sz="2000" dirty="0"/>
              <a:t> </a:t>
            </a:r>
            <a:r>
              <a:rPr lang="it-IT" sz="2000" dirty="0" err="1"/>
              <a:t>this</a:t>
            </a:r>
            <a:r>
              <a:rPr lang="it-IT" sz="2000" dirty="0"/>
              <a:t> </a:t>
            </a:r>
            <a:r>
              <a:rPr lang="it-IT" sz="2000" dirty="0" err="1"/>
              <a:t>happen</a:t>
            </a:r>
            <a:r>
              <a:rPr lang="it-IT" sz="2000" dirty="0"/>
              <a:t> – brief </a:t>
            </a:r>
            <a:r>
              <a:rPr lang="it-IT" sz="2000" dirty="0" err="1"/>
              <a:t>queer</a:t>
            </a:r>
            <a:r>
              <a:rPr lang="it-IT" sz="2000" dirty="0"/>
              <a:t> </a:t>
            </a:r>
            <a:r>
              <a:rPr lang="it-IT" sz="2000" dirty="0" err="1"/>
              <a:t>analysis</a:t>
            </a:r>
            <a:endParaRPr lang="en-GB" sz="2000" dirty="0"/>
          </a:p>
        </p:txBody>
      </p:sp>
    </p:spTree>
    <p:extLst>
      <p:ext uri="{BB962C8B-B14F-4D97-AF65-F5344CB8AC3E}">
        <p14:creationId xmlns:p14="http://schemas.microsoft.com/office/powerpoint/2010/main" val="2915621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E5C6CB-4097-4247-8ABE-B25A2447C084}"/>
              </a:ext>
            </a:extLst>
          </p:cNvPr>
          <p:cNvSpPr>
            <a:spLocks noGrp="1"/>
          </p:cNvSpPr>
          <p:nvPr>
            <p:ph type="title"/>
          </p:nvPr>
        </p:nvSpPr>
        <p:spPr>
          <a:xfrm>
            <a:off x="4543592" y="5109896"/>
            <a:ext cx="3114507" cy="689514"/>
          </a:xfrm>
        </p:spPr>
        <p:txBody>
          <a:bodyPr>
            <a:noAutofit/>
          </a:bodyPr>
          <a:lstStyle/>
          <a:p>
            <a:r>
              <a:rPr lang="it-IT" sz="2400" dirty="0">
                <a:solidFill>
                  <a:schemeClr val="bg1"/>
                </a:solidFill>
              </a:rPr>
              <a:t>UNHCR DEFINItion</a:t>
            </a:r>
            <a:endParaRPr lang="en-GB" sz="2400" dirty="0">
              <a:solidFill>
                <a:schemeClr val="bg1"/>
              </a:solidFill>
            </a:endParaRPr>
          </a:p>
        </p:txBody>
      </p:sp>
      <p:sp>
        <p:nvSpPr>
          <p:cNvPr id="3" name="Segnaposto contenuto 2">
            <a:extLst>
              <a:ext uri="{FF2B5EF4-FFF2-40B4-BE49-F238E27FC236}">
                <a16:creationId xmlns:a16="http://schemas.microsoft.com/office/drawing/2014/main" id="{EAB57707-3B14-4CD3-BEDA-1D83D43C0282}"/>
              </a:ext>
            </a:extLst>
          </p:cNvPr>
          <p:cNvSpPr>
            <a:spLocks noGrp="1"/>
          </p:cNvSpPr>
          <p:nvPr>
            <p:ph idx="1"/>
          </p:nvPr>
        </p:nvSpPr>
        <p:spPr/>
        <p:txBody>
          <a:bodyPr>
            <a:normAutofit/>
          </a:bodyPr>
          <a:lstStyle/>
          <a:p>
            <a:pPr marL="0" indent="0" algn="just">
              <a:buNone/>
            </a:pPr>
            <a:r>
              <a:rPr lang="en-GB" dirty="0">
                <a:solidFill>
                  <a:schemeClr val="bg2">
                    <a:lumMod val="75000"/>
                  </a:schemeClr>
                </a:solidFill>
                <a:effectLst/>
                <a:ea typeface="Times New Roman" panose="02020603050405020304" pitchFamily="18" charset="0"/>
                <a:cs typeface="Times New Roman" panose="02020603050405020304" pitchFamily="18" charset="0"/>
              </a:rPr>
              <a:t>Transgender describes people whose gender identity and/or gender expression differs from the biological sex they were assigned at birth. </a:t>
            </a:r>
            <a:r>
              <a:rPr lang="en-GB" dirty="0">
                <a:solidFill>
                  <a:srgbClr val="000000"/>
                </a:solidFill>
                <a:effectLst/>
                <a:ea typeface="Times New Roman" panose="02020603050405020304" pitchFamily="18" charset="0"/>
                <a:cs typeface="Times New Roman" panose="02020603050405020304" pitchFamily="18" charset="0"/>
              </a:rPr>
              <a:t>Transgender is a gender identity, not a sexual orientation and a transgender individual may be heterosexual, gay, lesbian or bisexual. </a:t>
            </a:r>
            <a:r>
              <a:rPr lang="en-GB" dirty="0">
                <a:solidFill>
                  <a:schemeClr val="bg2">
                    <a:lumMod val="75000"/>
                  </a:schemeClr>
                </a:solidFill>
                <a:effectLst/>
                <a:ea typeface="Times New Roman" panose="02020603050405020304" pitchFamily="18" charset="0"/>
                <a:cs typeface="Times New Roman" panose="02020603050405020304" pitchFamily="18" charset="0"/>
              </a:rPr>
              <a:t>Transgender individuals dress or act in ways that are often different from what is generally expected by society on the basis of their sex assigned at birth. Also, they may not appear or act in these ways at all times. For example, individuals may choose to express their chosen gender only at certain times in environments where they feel safe. Not fitting within accepted binary perceptions of being male and female, they may be perceived as threatening social norms and values. This non-conformity exposes them to risk of harm. Transgender individuals are often highly marginalised and their claims may reveal experiences of severe physical, psychological and/or sexual violence. […]</a:t>
            </a:r>
          </a:p>
        </p:txBody>
      </p:sp>
      <p:sp>
        <p:nvSpPr>
          <p:cNvPr id="5" name="Titolo 1">
            <a:extLst>
              <a:ext uri="{FF2B5EF4-FFF2-40B4-BE49-F238E27FC236}">
                <a16:creationId xmlns:a16="http://schemas.microsoft.com/office/drawing/2014/main" id="{B51BA671-4E58-4BB1-808E-951660C99408}"/>
              </a:ext>
            </a:extLst>
          </p:cNvPr>
          <p:cNvSpPr txBox="1">
            <a:spLocks/>
          </p:cNvSpPr>
          <p:nvPr/>
        </p:nvSpPr>
        <p:spPr>
          <a:xfrm>
            <a:off x="533400" y="5693192"/>
            <a:ext cx="11143756" cy="689514"/>
          </a:xfrm>
          <a:prstGeom prst="rect">
            <a:avLst/>
          </a:prstGeom>
        </p:spPr>
        <p:txBody>
          <a:bodyPr vert="horz" lIns="91440" tIns="45720" rIns="91440" bIns="45720" rtlCol="0" anchor="ctr">
            <a:noAutofit/>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1800" dirty="0">
                <a:solidFill>
                  <a:schemeClr val="accent1">
                    <a:lumMod val="50000"/>
                    <a:lumOff val="50000"/>
                  </a:schemeClr>
                </a:solidFill>
                <a:effectLst/>
                <a:latin typeface="+mn-lt"/>
                <a:ea typeface="Times New Roman" panose="02020603050405020304" pitchFamily="18" charset="0"/>
                <a:cs typeface="Times New Roman" panose="02020603050405020304" pitchFamily="18" charset="0"/>
              </a:rPr>
              <a:t>UNHCR Guidelines on International Protection related to Claims to Refugee Status based on Sexual Orientation and/or Gender Identity [guidelines n.9]</a:t>
            </a:r>
            <a:endParaRPr lang="en-GB" sz="2400" dirty="0">
              <a:solidFill>
                <a:schemeClr val="accent1">
                  <a:lumMod val="50000"/>
                  <a:lumOff val="50000"/>
                </a:schemeClr>
              </a:solidFill>
              <a:latin typeface="+mn-lt"/>
            </a:endParaRPr>
          </a:p>
        </p:txBody>
      </p:sp>
    </p:spTree>
    <p:extLst>
      <p:ext uri="{BB962C8B-B14F-4D97-AF65-F5344CB8AC3E}">
        <p14:creationId xmlns:p14="http://schemas.microsoft.com/office/powerpoint/2010/main" val="151928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E5C6CB-4097-4247-8ABE-B25A2447C084}"/>
              </a:ext>
            </a:extLst>
          </p:cNvPr>
          <p:cNvSpPr>
            <a:spLocks noGrp="1"/>
          </p:cNvSpPr>
          <p:nvPr>
            <p:ph type="title"/>
          </p:nvPr>
        </p:nvSpPr>
        <p:spPr>
          <a:xfrm>
            <a:off x="4543592" y="5109896"/>
            <a:ext cx="3114507" cy="689514"/>
          </a:xfrm>
        </p:spPr>
        <p:txBody>
          <a:bodyPr>
            <a:noAutofit/>
          </a:bodyPr>
          <a:lstStyle/>
          <a:p>
            <a:r>
              <a:rPr lang="it-IT" sz="2400" dirty="0">
                <a:solidFill>
                  <a:schemeClr val="bg1"/>
                </a:solidFill>
              </a:rPr>
              <a:t>UNHCR DEFINItion</a:t>
            </a:r>
            <a:endParaRPr lang="en-GB" sz="2400" dirty="0">
              <a:solidFill>
                <a:schemeClr val="bg1"/>
              </a:solidFill>
            </a:endParaRPr>
          </a:p>
        </p:txBody>
      </p:sp>
      <p:sp>
        <p:nvSpPr>
          <p:cNvPr id="3" name="Segnaposto contenuto 2">
            <a:extLst>
              <a:ext uri="{FF2B5EF4-FFF2-40B4-BE49-F238E27FC236}">
                <a16:creationId xmlns:a16="http://schemas.microsoft.com/office/drawing/2014/main" id="{EAB57707-3B14-4CD3-BEDA-1D83D43C0282}"/>
              </a:ext>
            </a:extLst>
          </p:cNvPr>
          <p:cNvSpPr>
            <a:spLocks noGrp="1"/>
          </p:cNvSpPr>
          <p:nvPr>
            <p:ph idx="1"/>
          </p:nvPr>
        </p:nvSpPr>
        <p:spPr/>
        <p:txBody>
          <a:bodyPr>
            <a:normAutofit/>
          </a:bodyPr>
          <a:lstStyle/>
          <a:p>
            <a:pPr marL="0" indent="0" algn="just">
              <a:buNone/>
            </a:pPr>
            <a:r>
              <a:rPr lang="en-GB" dirty="0">
                <a:solidFill>
                  <a:schemeClr val="bg2">
                    <a:lumMod val="75000"/>
                  </a:schemeClr>
                </a:solidFill>
                <a:effectLst/>
                <a:ea typeface="Times New Roman" panose="02020603050405020304" pitchFamily="18" charset="0"/>
                <a:cs typeface="Times New Roman" panose="02020603050405020304" pitchFamily="18" charset="0"/>
              </a:rPr>
              <a:t>Transgender describes people whose gender identity and/or gender expression differs from the biological sex they were assigned at birth. Transgender is a gender identity, not a sexual orientation and a transgender individual may be heterosexual, gay, lesbian or bisexual. Transgender individuals dress or act in ways that are often different from what is generally expected by society on the basis of their sex assigned at birth. Also, they may not appear or act in these ways at all times. For example, individuals may choose to express their chosen gender only at certain times in environments where they feel safe. </a:t>
            </a:r>
            <a:r>
              <a:rPr lang="en-GB" dirty="0">
                <a:solidFill>
                  <a:srgbClr val="000000"/>
                </a:solidFill>
                <a:effectLst/>
                <a:ea typeface="Times New Roman" panose="02020603050405020304" pitchFamily="18" charset="0"/>
                <a:cs typeface="Times New Roman" panose="02020603050405020304" pitchFamily="18" charset="0"/>
              </a:rPr>
              <a:t>Not fitting within accepted binary perceptions of being male and female, they may be perceived as threatening social norms and values. </a:t>
            </a:r>
            <a:r>
              <a:rPr lang="en-GB" dirty="0">
                <a:solidFill>
                  <a:schemeClr val="bg2">
                    <a:lumMod val="75000"/>
                  </a:schemeClr>
                </a:solidFill>
                <a:effectLst/>
                <a:ea typeface="Times New Roman" panose="02020603050405020304" pitchFamily="18" charset="0"/>
                <a:cs typeface="Times New Roman" panose="02020603050405020304" pitchFamily="18" charset="0"/>
              </a:rPr>
              <a:t>This non-conformity exposes them to risk of harm. Transgender individuals are often highly marginalised and their claims may reveal experiences of severe physical, psychological and/or sexual violence. […]</a:t>
            </a:r>
          </a:p>
        </p:txBody>
      </p:sp>
      <p:sp>
        <p:nvSpPr>
          <p:cNvPr id="5" name="Titolo 1">
            <a:extLst>
              <a:ext uri="{FF2B5EF4-FFF2-40B4-BE49-F238E27FC236}">
                <a16:creationId xmlns:a16="http://schemas.microsoft.com/office/drawing/2014/main" id="{B51BA671-4E58-4BB1-808E-951660C99408}"/>
              </a:ext>
            </a:extLst>
          </p:cNvPr>
          <p:cNvSpPr txBox="1">
            <a:spLocks/>
          </p:cNvSpPr>
          <p:nvPr/>
        </p:nvSpPr>
        <p:spPr>
          <a:xfrm>
            <a:off x="533400" y="5693192"/>
            <a:ext cx="11143756" cy="689514"/>
          </a:xfrm>
          <a:prstGeom prst="rect">
            <a:avLst/>
          </a:prstGeom>
        </p:spPr>
        <p:txBody>
          <a:bodyPr vert="horz" lIns="91440" tIns="45720" rIns="91440" bIns="45720" rtlCol="0" anchor="ctr">
            <a:noAutofit/>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1800" dirty="0">
                <a:solidFill>
                  <a:schemeClr val="accent1">
                    <a:lumMod val="50000"/>
                    <a:lumOff val="50000"/>
                  </a:schemeClr>
                </a:solidFill>
                <a:effectLst/>
                <a:latin typeface="+mn-lt"/>
                <a:ea typeface="Times New Roman" panose="02020603050405020304" pitchFamily="18" charset="0"/>
                <a:cs typeface="Times New Roman" panose="02020603050405020304" pitchFamily="18" charset="0"/>
              </a:rPr>
              <a:t>UNHCR Guidelines on International Protection related to Claims to Refugee Status based on Sexual Orientation and/or Gender Identity [guidelines n.9]</a:t>
            </a:r>
            <a:endParaRPr lang="en-GB" sz="2400" dirty="0">
              <a:solidFill>
                <a:schemeClr val="accent1">
                  <a:lumMod val="50000"/>
                  <a:lumOff val="50000"/>
                </a:schemeClr>
              </a:solidFill>
              <a:latin typeface="+mn-lt"/>
            </a:endParaRPr>
          </a:p>
        </p:txBody>
      </p:sp>
    </p:spTree>
    <p:extLst>
      <p:ext uri="{BB962C8B-B14F-4D97-AF65-F5344CB8AC3E}">
        <p14:creationId xmlns:p14="http://schemas.microsoft.com/office/powerpoint/2010/main" val="2694839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E5C6CB-4097-4247-8ABE-B25A2447C084}"/>
              </a:ext>
            </a:extLst>
          </p:cNvPr>
          <p:cNvSpPr>
            <a:spLocks noGrp="1"/>
          </p:cNvSpPr>
          <p:nvPr>
            <p:ph type="title"/>
          </p:nvPr>
        </p:nvSpPr>
        <p:spPr>
          <a:xfrm>
            <a:off x="4543592" y="5109896"/>
            <a:ext cx="3114507" cy="689514"/>
          </a:xfrm>
        </p:spPr>
        <p:txBody>
          <a:bodyPr>
            <a:noAutofit/>
          </a:bodyPr>
          <a:lstStyle/>
          <a:p>
            <a:r>
              <a:rPr lang="it-IT" sz="2400" dirty="0">
                <a:solidFill>
                  <a:schemeClr val="bg1"/>
                </a:solidFill>
              </a:rPr>
              <a:t>UNHCR DEFINItion</a:t>
            </a:r>
            <a:endParaRPr lang="en-GB" sz="2400" dirty="0">
              <a:solidFill>
                <a:schemeClr val="bg1"/>
              </a:solidFill>
            </a:endParaRPr>
          </a:p>
        </p:txBody>
      </p:sp>
      <p:sp>
        <p:nvSpPr>
          <p:cNvPr id="3" name="Segnaposto contenuto 2">
            <a:extLst>
              <a:ext uri="{FF2B5EF4-FFF2-40B4-BE49-F238E27FC236}">
                <a16:creationId xmlns:a16="http://schemas.microsoft.com/office/drawing/2014/main" id="{EAB57707-3B14-4CD3-BEDA-1D83D43C0282}"/>
              </a:ext>
            </a:extLst>
          </p:cNvPr>
          <p:cNvSpPr>
            <a:spLocks noGrp="1"/>
          </p:cNvSpPr>
          <p:nvPr>
            <p:ph idx="1"/>
          </p:nvPr>
        </p:nvSpPr>
        <p:spPr/>
        <p:txBody>
          <a:bodyPr>
            <a:normAutofit/>
          </a:bodyPr>
          <a:lstStyle/>
          <a:p>
            <a:pPr marL="0" indent="0" algn="just">
              <a:buNone/>
            </a:pPr>
            <a:r>
              <a:rPr lang="en-GB" dirty="0">
                <a:solidFill>
                  <a:schemeClr val="bg2">
                    <a:lumMod val="75000"/>
                  </a:schemeClr>
                </a:solidFill>
                <a:effectLst/>
                <a:ea typeface="Times New Roman" panose="02020603050405020304" pitchFamily="18" charset="0"/>
                <a:cs typeface="Times New Roman" panose="02020603050405020304" pitchFamily="18" charset="0"/>
              </a:rPr>
              <a:t>Transgender describes people whose gender identity and/or gender expression differs from the biological sex they were assigned at birth. Transgender is a gender identity, not a sexual orientation and a transgender individual may be heterosexual, gay, lesbian or bisexual. Transgender individuals dress or act in ways that are often different from what is generally expected by society on the basis of their sex assigned at birth. Also, they may not appear or act in these ways at all times. For example, </a:t>
            </a:r>
            <a:r>
              <a:rPr lang="en-GB" dirty="0">
                <a:solidFill>
                  <a:srgbClr val="000000"/>
                </a:solidFill>
                <a:effectLst/>
                <a:ea typeface="Times New Roman" panose="02020603050405020304" pitchFamily="18" charset="0"/>
                <a:cs typeface="Times New Roman" panose="02020603050405020304" pitchFamily="18" charset="0"/>
              </a:rPr>
              <a:t>individuals may choose to express their </a:t>
            </a:r>
            <a:r>
              <a:rPr lang="en-GB" dirty="0">
                <a:solidFill>
                  <a:srgbClr val="FF0000"/>
                </a:solidFill>
                <a:effectLst/>
                <a:ea typeface="Times New Roman" panose="02020603050405020304" pitchFamily="18" charset="0"/>
                <a:cs typeface="Times New Roman" panose="02020603050405020304" pitchFamily="18" charset="0"/>
              </a:rPr>
              <a:t>chosen</a:t>
            </a:r>
            <a:r>
              <a:rPr lang="en-GB" dirty="0">
                <a:solidFill>
                  <a:srgbClr val="000000"/>
                </a:solidFill>
                <a:effectLst/>
                <a:ea typeface="Times New Roman" panose="02020603050405020304" pitchFamily="18" charset="0"/>
                <a:cs typeface="Times New Roman" panose="02020603050405020304" pitchFamily="18" charset="0"/>
              </a:rPr>
              <a:t> gender only at certain times in environments where they feel safe. </a:t>
            </a:r>
            <a:r>
              <a:rPr lang="en-GB" dirty="0">
                <a:solidFill>
                  <a:schemeClr val="bg2">
                    <a:lumMod val="75000"/>
                  </a:schemeClr>
                </a:solidFill>
                <a:effectLst/>
                <a:ea typeface="Times New Roman" panose="02020603050405020304" pitchFamily="18" charset="0"/>
                <a:cs typeface="Times New Roman" panose="02020603050405020304" pitchFamily="18" charset="0"/>
              </a:rPr>
              <a:t>Not fitting within accepted binary perceptions of being male and female, they may be perceived as threatening social norms and values. This non-conformity exposes them to risk of harm. Transgender individuals are often highly marginalised and their claims may reveal experiences of severe physical, psychological and/or sexual violence. […]</a:t>
            </a:r>
          </a:p>
        </p:txBody>
      </p:sp>
      <p:sp>
        <p:nvSpPr>
          <p:cNvPr id="5" name="Titolo 1">
            <a:extLst>
              <a:ext uri="{FF2B5EF4-FFF2-40B4-BE49-F238E27FC236}">
                <a16:creationId xmlns:a16="http://schemas.microsoft.com/office/drawing/2014/main" id="{B51BA671-4E58-4BB1-808E-951660C99408}"/>
              </a:ext>
            </a:extLst>
          </p:cNvPr>
          <p:cNvSpPr txBox="1">
            <a:spLocks/>
          </p:cNvSpPr>
          <p:nvPr/>
        </p:nvSpPr>
        <p:spPr>
          <a:xfrm>
            <a:off x="533400" y="5693192"/>
            <a:ext cx="11143756" cy="689514"/>
          </a:xfrm>
          <a:prstGeom prst="rect">
            <a:avLst/>
          </a:prstGeom>
        </p:spPr>
        <p:txBody>
          <a:bodyPr vert="horz" lIns="91440" tIns="45720" rIns="91440" bIns="45720" rtlCol="0" anchor="ctr">
            <a:noAutofit/>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1800" dirty="0">
                <a:solidFill>
                  <a:schemeClr val="accent1">
                    <a:lumMod val="50000"/>
                    <a:lumOff val="50000"/>
                  </a:schemeClr>
                </a:solidFill>
                <a:effectLst/>
                <a:latin typeface="+mn-lt"/>
                <a:ea typeface="Times New Roman" panose="02020603050405020304" pitchFamily="18" charset="0"/>
                <a:cs typeface="Times New Roman" panose="02020603050405020304" pitchFamily="18" charset="0"/>
              </a:rPr>
              <a:t>UNHCR Guidelines on International Protection related to Claims to Refugee Status based on Sexual Orientation and/or Gender Identity [guidelines n.9]</a:t>
            </a:r>
            <a:endParaRPr lang="en-GB" sz="2400" dirty="0">
              <a:solidFill>
                <a:schemeClr val="accent1">
                  <a:lumMod val="50000"/>
                  <a:lumOff val="50000"/>
                </a:schemeClr>
              </a:solidFill>
              <a:latin typeface="+mn-lt"/>
            </a:endParaRPr>
          </a:p>
        </p:txBody>
      </p:sp>
    </p:spTree>
    <p:extLst>
      <p:ext uri="{BB962C8B-B14F-4D97-AF65-F5344CB8AC3E}">
        <p14:creationId xmlns:p14="http://schemas.microsoft.com/office/powerpoint/2010/main" val="1388215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9877B8-9EF8-4FA3-BDC1-CE393C80AC27}"/>
              </a:ext>
            </a:extLst>
          </p:cNvPr>
          <p:cNvSpPr>
            <a:spLocks noGrp="1"/>
          </p:cNvSpPr>
          <p:nvPr>
            <p:ph type="title"/>
          </p:nvPr>
        </p:nvSpPr>
        <p:spPr>
          <a:xfrm>
            <a:off x="581193" y="686676"/>
            <a:ext cx="11029616" cy="988332"/>
          </a:xfrm>
        </p:spPr>
        <p:txBody>
          <a:bodyPr/>
          <a:lstStyle/>
          <a:p>
            <a:pPr algn="ctr"/>
            <a:r>
              <a:rPr lang="it-IT" dirty="0" err="1"/>
              <a:t>Refugee</a:t>
            </a:r>
            <a:r>
              <a:rPr lang="it-IT" dirty="0"/>
              <a:t> status </a:t>
            </a:r>
            <a:r>
              <a:rPr lang="it-IT" dirty="0" err="1"/>
              <a:t>determination</a:t>
            </a:r>
            <a:br>
              <a:rPr lang="it-IT" dirty="0"/>
            </a:br>
            <a:r>
              <a:rPr lang="it-IT" sz="2200" dirty="0" err="1"/>
              <a:t>Well-founded</a:t>
            </a:r>
            <a:r>
              <a:rPr lang="it-IT" sz="2200" dirty="0"/>
              <a:t> </a:t>
            </a:r>
            <a:r>
              <a:rPr lang="it-IT" sz="2200" dirty="0" err="1"/>
              <a:t>fear</a:t>
            </a:r>
            <a:endParaRPr lang="en-GB" sz="2200" dirty="0"/>
          </a:p>
        </p:txBody>
      </p:sp>
      <p:sp>
        <p:nvSpPr>
          <p:cNvPr id="3" name="Segnaposto contenuto 2">
            <a:extLst>
              <a:ext uri="{FF2B5EF4-FFF2-40B4-BE49-F238E27FC236}">
                <a16:creationId xmlns:a16="http://schemas.microsoft.com/office/drawing/2014/main" id="{7852537D-BD4D-42D9-AE3E-74EA62AE741A}"/>
              </a:ext>
            </a:extLst>
          </p:cNvPr>
          <p:cNvSpPr>
            <a:spLocks noGrp="1"/>
          </p:cNvSpPr>
          <p:nvPr>
            <p:ph sz="half" idx="1"/>
          </p:nvPr>
        </p:nvSpPr>
        <p:spPr/>
        <p:txBody>
          <a:bodyPr/>
          <a:lstStyle/>
          <a:p>
            <a:pPr marL="0" indent="0" algn="just">
              <a:buNone/>
            </a:pPr>
            <a:r>
              <a:rPr lang="en-GB" dirty="0"/>
              <a:t>Someone who:</a:t>
            </a:r>
          </a:p>
          <a:p>
            <a:pPr marL="0" indent="0" algn="just">
              <a:buNone/>
            </a:pPr>
            <a:r>
              <a:rPr lang="en-GB" dirty="0"/>
              <a:t>“owing to </a:t>
            </a:r>
            <a:r>
              <a:rPr lang="en-GB" b="1" i="1" dirty="0"/>
              <a:t>wellfounded fear </a:t>
            </a:r>
            <a:r>
              <a:rPr lang="en-GB" dirty="0"/>
              <a:t>of being persecuted for reasons of race, religion, nationality, membership of a particular social group or political opinion, is outside the country of his nationality and is unable or, owing to such fear, is unwilling to avail himself of the protection of that country; or who, not having a nationality and being outside the country of his former habitual residence as a result of such events, is unable or, owing to such fear, is unwilling to return to it.”</a:t>
            </a:r>
          </a:p>
        </p:txBody>
      </p:sp>
      <p:sp>
        <p:nvSpPr>
          <p:cNvPr id="4" name="Segnaposto contenuto 3">
            <a:extLst>
              <a:ext uri="{FF2B5EF4-FFF2-40B4-BE49-F238E27FC236}">
                <a16:creationId xmlns:a16="http://schemas.microsoft.com/office/drawing/2014/main" id="{82275BCF-5348-412E-873B-773B2C888DCC}"/>
              </a:ext>
            </a:extLst>
          </p:cNvPr>
          <p:cNvSpPr>
            <a:spLocks noGrp="1"/>
          </p:cNvSpPr>
          <p:nvPr>
            <p:ph sz="half" idx="2"/>
          </p:nvPr>
        </p:nvSpPr>
        <p:spPr/>
        <p:txBody>
          <a:bodyPr/>
          <a:lstStyle/>
          <a:p>
            <a:r>
              <a:rPr lang="it-IT" sz="2000" dirty="0" err="1"/>
              <a:t>Concealment</a:t>
            </a:r>
            <a:br>
              <a:rPr lang="it-IT" dirty="0"/>
            </a:br>
            <a:br>
              <a:rPr lang="it-IT" sz="1400" dirty="0"/>
            </a:br>
            <a:r>
              <a:rPr lang="it-IT" sz="1400" dirty="0">
                <a:sym typeface="Wingdings" panose="05000000000000000000" pitchFamily="2" charset="2"/>
              </a:rPr>
              <a:t> </a:t>
            </a:r>
            <a:r>
              <a:rPr lang="it-IT" sz="1400" i="1" dirty="0">
                <a:sym typeface="Wingdings" panose="05000000000000000000" pitchFamily="2" charset="2"/>
              </a:rPr>
              <a:t>HJ (Iran) and HT (Cameroon) v </a:t>
            </a:r>
            <a:r>
              <a:rPr lang="it-IT" sz="1400" i="1" dirty="0" err="1">
                <a:sym typeface="Wingdings" panose="05000000000000000000" pitchFamily="2" charset="2"/>
              </a:rPr>
              <a:t>Secretary</a:t>
            </a:r>
            <a:r>
              <a:rPr lang="it-IT" sz="1400" i="1" dirty="0">
                <a:sym typeface="Wingdings" panose="05000000000000000000" pitchFamily="2" charset="2"/>
              </a:rPr>
              <a:t> of State for the Home Department </a:t>
            </a:r>
            <a:r>
              <a:rPr lang="it-IT" sz="1400" dirty="0">
                <a:sym typeface="Wingdings" panose="05000000000000000000" pitchFamily="2" charset="2"/>
              </a:rPr>
              <a:t>[2010]</a:t>
            </a:r>
            <a:endParaRPr lang="it-IT" dirty="0"/>
          </a:p>
          <a:p>
            <a:r>
              <a:rPr lang="it-IT" sz="2000" dirty="0"/>
              <a:t>Country of </a:t>
            </a:r>
            <a:r>
              <a:rPr lang="it-IT" sz="2000" dirty="0" err="1"/>
              <a:t>origin</a:t>
            </a:r>
            <a:r>
              <a:rPr lang="it-IT" sz="2000" dirty="0"/>
              <a:t> information</a:t>
            </a:r>
            <a:br>
              <a:rPr lang="it-IT" dirty="0"/>
            </a:br>
            <a:br>
              <a:rPr lang="it-IT" dirty="0"/>
            </a:br>
            <a:r>
              <a:rPr lang="it-IT" sz="1400" dirty="0">
                <a:sym typeface="Wingdings" panose="05000000000000000000" pitchFamily="2" charset="2"/>
              </a:rPr>
              <a:t> </a:t>
            </a:r>
            <a:r>
              <a:rPr lang="it-IT" sz="1400" i="1" dirty="0">
                <a:sym typeface="Wingdings" panose="05000000000000000000" pitchFamily="2" charset="2"/>
              </a:rPr>
              <a:t>No. 02/94109 (</a:t>
            </a:r>
            <a:r>
              <a:rPr lang="it-IT" sz="1400" i="1" dirty="0" err="1">
                <a:sym typeface="Wingdings" panose="05000000000000000000" pitchFamily="2" charset="2"/>
              </a:rPr>
              <a:t>Rechtbank</a:t>
            </a:r>
            <a:r>
              <a:rPr lang="it-IT" sz="1400" i="1" dirty="0">
                <a:sym typeface="Wingdings" panose="05000000000000000000" pitchFamily="2" charset="2"/>
              </a:rPr>
              <a:t>) </a:t>
            </a:r>
            <a:r>
              <a:rPr lang="it-IT" sz="1400" dirty="0">
                <a:sym typeface="Wingdings" panose="05000000000000000000" pitchFamily="2" charset="2"/>
              </a:rPr>
              <a:t>[2004]</a:t>
            </a:r>
            <a:endParaRPr lang="it-IT" sz="1400" dirty="0"/>
          </a:p>
          <a:p>
            <a:r>
              <a:rPr lang="it-IT" sz="2000" dirty="0"/>
              <a:t>Late </a:t>
            </a:r>
            <a:r>
              <a:rPr lang="it-IT" sz="2000" dirty="0" err="1"/>
              <a:t>disclosure</a:t>
            </a:r>
            <a:r>
              <a:rPr lang="it-IT" sz="2000" dirty="0"/>
              <a:t> (</a:t>
            </a:r>
            <a:r>
              <a:rPr lang="it-IT" sz="2000" i="1" dirty="0"/>
              <a:t>sur place</a:t>
            </a:r>
            <a:r>
              <a:rPr lang="it-IT" sz="2000" dirty="0"/>
              <a:t> </a:t>
            </a:r>
            <a:r>
              <a:rPr lang="it-IT" sz="2000" dirty="0" err="1"/>
              <a:t>claims</a:t>
            </a:r>
            <a:r>
              <a:rPr lang="it-IT" sz="2000" dirty="0"/>
              <a:t>)</a:t>
            </a:r>
            <a:br>
              <a:rPr lang="it-IT" sz="2000" dirty="0"/>
            </a:br>
            <a:br>
              <a:rPr lang="it-IT" dirty="0"/>
            </a:br>
            <a:r>
              <a:rPr lang="it-IT" sz="1400" dirty="0">
                <a:sym typeface="Wingdings" panose="05000000000000000000" pitchFamily="2" charset="2"/>
              </a:rPr>
              <a:t> </a:t>
            </a:r>
            <a:r>
              <a:rPr lang="en-GB" sz="1400" i="1" dirty="0">
                <a:sym typeface="Wingdings" panose="05000000000000000000" pitchFamily="2" charset="2"/>
              </a:rPr>
              <a:t>A (C-148/13), B (C-149/13) and C (C-150/13) v </a:t>
            </a:r>
            <a:r>
              <a:rPr lang="en-GB" sz="1400" i="1" dirty="0" err="1">
                <a:sym typeface="Wingdings" panose="05000000000000000000" pitchFamily="2" charset="2"/>
              </a:rPr>
              <a:t>Staatssecretaris</a:t>
            </a:r>
            <a:r>
              <a:rPr lang="en-GB" sz="1400" i="1" dirty="0">
                <a:sym typeface="Wingdings" panose="05000000000000000000" pitchFamily="2" charset="2"/>
              </a:rPr>
              <a:t> van </a:t>
            </a:r>
            <a:r>
              <a:rPr lang="en-GB" sz="1400" i="1" dirty="0" err="1">
                <a:sym typeface="Wingdings" panose="05000000000000000000" pitchFamily="2" charset="2"/>
              </a:rPr>
              <a:t>Veiligheid</a:t>
            </a:r>
            <a:r>
              <a:rPr lang="en-GB" sz="1400" i="1" dirty="0">
                <a:sym typeface="Wingdings" panose="05000000000000000000" pitchFamily="2" charset="2"/>
              </a:rPr>
              <a:t> </a:t>
            </a:r>
            <a:r>
              <a:rPr lang="en-GB" sz="1400" i="1" dirty="0" err="1">
                <a:sym typeface="Wingdings" panose="05000000000000000000" pitchFamily="2" charset="2"/>
              </a:rPr>
              <a:t>en</a:t>
            </a:r>
            <a:r>
              <a:rPr lang="en-GB" sz="1400" i="1" dirty="0">
                <a:sym typeface="Wingdings" panose="05000000000000000000" pitchFamily="2" charset="2"/>
              </a:rPr>
              <a:t> </a:t>
            </a:r>
            <a:r>
              <a:rPr lang="en-GB" sz="1400" i="1" dirty="0" err="1">
                <a:sym typeface="Wingdings" panose="05000000000000000000" pitchFamily="2" charset="2"/>
              </a:rPr>
              <a:t>Justitite</a:t>
            </a:r>
            <a:r>
              <a:rPr lang="en-GB" sz="1400" i="1" dirty="0">
                <a:sym typeface="Wingdings" panose="05000000000000000000" pitchFamily="2" charset="2"/>
              </a:rPr>
              <a:t>, </a:t>
            </a:r>
            <a:r>
              <a:rPr lang="en-GB" sz="1400" dirty="0">
                <a:sym typeface="Wingdings" panose="05000000000000000000" pitchFamily="2" charset="2"/>
              </a:rPr>
              <a:t>Judgment, ECJ Grand Chamber [2014]</a:t>
            </a:r>
            <a:endParaRPr lang="it-IT" sz="1400" dirty="0"/>
          </a:p>
        </p:txBody>
      </p:sp>
    </p:spTree>
    <p:extLst>
      <p:ext uri="{BB962C8B-B14F-4D97-AF65-F5344CB8AC3E}">
        <p14:creationId xmlns:p14="http://schemas.microsoft.com/office/powerpoint/2010/main" val="4054788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9877B8-9EF8-4FA3-BDC1-CE393C80AC27}"/>
              </a:ext>
            </a:extLst>
          </p:cNvPr>
          <p:cNvSpPr>
            <a:spLocks noGrp="1"/>
          </p:cNvSpPr>
          <p:nvPr>
            <p:ph type="title"/>
          </p:nvPr>
        </p:nvSpPr>
        <p:spPr>
          <a:xfrm>
            <a:off x="581193" y="672609"/>
            <a:ext cx="11029616" cy="988332"/>
          </a:xfrm>
        </p:spPr>
        <p:txBody>
          <a:bodyPr/>
          <a:lstStyle/>
          <a:p>
            <a:pPr algn="ctr"/>
            <a:r>
              <a:rPr lang="it-IT" dirty="0" err="1"/>
              <a:t>Refugee</a:t>
            </a:r>
            <a:r>
              <a:rPr lang="it-IT" dirty="0"/>
              <a:t> status </a:t>
            </a:r>
            <a:r>
              <a:rPr lang="it-IT" dirty="0" err="1"/>
              <a:t>determination</a:t>
            </a:r>
            <a:br>
              <a:rPr lang="it-IT" dirty="0"/>
            </a:br>
            <a:r>
              <a:rPr lang="it-IT" sz="2200" dirty="0" err="1"/>
              <a:t>persecution</a:t>
            </a:r>
            <a:endParaRPr lang="en-GB" sz="2200" dirty="0"/>
          </a:p>
        </p:txBody>
      </p:sp>
      <p:sp>
        <p:nvSpPr>
          <p:cNvPr id="3" name="Segnaposto contenuto 2">
            <a:extLst>
              <a:ext uri="{FF2B5EF4-FFF2-40B4-BE49-F238E27FC236}">
                <a16:creationId xmlns:a16="http://schemas.microsoft.com/office/drawing/2014/main" id="{7852537D-BD4D-42D9-AE3E-74EA62AE741A}"/>
              </a:ext>
            </a:extLst>
          </p:cNvPr>
          <p:cNvSpPr>
            <a:spLocks noGrp="1"/>
          </p:cNvSpPr>
          <p:nvPr>
            <p:ph sz="half" idx="1"/>
          </p:nvPr>
        </p:nvSpPr>
        <p:spPr/>
        <p:txBody>
          <a:bodyPr/>
          <a:lstStyle/>
          <a:p>
            <a:pPr marL="0" indent="0" algn="just">
              <a:buNone/>
            </a:pPr>
            <a:r>
              <a:rPr lang="en-GB" dirty="0"/>
              <a:t>Someone who:</a:t>
            </a:r>
          </a:p>
          <a:p>
            <a:pPr marL="0" indent="0" algn="just">
              <a:buNone/>
            </a:pPr>
            <a:r>
              <a:rPr lang="en-GB" dirty="0"/>
              <a:t>“owing to wellfounded fear of </a:t>
            </a:r>
            <a:r>
              <a:rPr lang="en-GB" b="1" i="1" dirty="0"/>
              <a:t>being persecuted </a:t>
            </a:r>
            <a:r>
              <a:rPr lang="en-GB" dirty="0"/>
              <a:t>for reasons of race, religion, nationality, membership of a particular social group or political opinion, is outside the country of his nationality and is unable or, owing to such fear, is unwilling to avail himself of the protection of that country; or who, not having a nationality and being outside the country of his former habitual residence as a result of such events, is unable or, owing to such fear, is unwilling to return to it.”</a:t>
            </a:r>
          </a:p>
        </p:txBody>
      </p:sp>
      <p:sp>
        <p:nvSpPr>
          <p:cNvPr id="4" name="Segnaposto contenuto 3">
            <a:extLst>
              <a:ext uri="{FF2B5EF4-FFF2-40B4-BE49-F238E27FC236}">
                <a16:creationId xmlns:a16="http://schemas.microsoft.com/office/drawing/2014/main" id="{82275BCF-5348-412E-873B-773B2C888DCC}"/>
              </a:ext>
            </a:extLst>
          </p:cNvPr>
          <p:cNvSpPr>
            <a:spLocks noGrp="1"/>
          </p:cNvSpPr>
          <p:nvPr>
            <p:ph sz="half" idx="2"/>
          </p:nvPr>
        </p:nvSpPr>
        <p:spPr/>
        <p:txBody>
          <a:bodyPr>
            <a:normAutofit/>
          </a:bodyPr>
          <a:lstStyle/>
          <a:p>
            <a:r>
              <a:rPr lang="it-IT" sz="2000" dirty="0" err="1"/>
              <a:t>Criminalisation</a:t>
            </a:r>
            <a:br>
              <a:rPr lang="it-IT" sz="2000" dirty="0"/>
            </a:br>
            <a:br>
              <a:rPr lang="it-IT" sz="1600" dirty="0"/>
            </a:br>
            <a:r>
              <a:rPr lang="it-IT" sz="1400" dirty="0">
                <a:sym typeface="Wingdings" panose="05000000000000000000" pitchFamily="2" charset="2"/>
              </a:rPr>
              <a:t> </a:t>
            </a:r>
            <a:r>
              <a:rPr lang="it-IT" sz="1400" i="1" dirty="0">
                <a:sym typeface="Wingdings" panose="05000000000000000000" pitchFamily="2" charset="2"/>
              </a:rPr>
              <a:t>X, Y and Z v </a:t>
            </a:r>
            <a:r>
              <a:rPr lang="it-IT" sz="1400" i="1" dirty="0" err="1">
                <a:sym typeface="Wingdings" panose="05000000000000000000" pitchFamily="2" charset="2"/>
              </a:rPr>
              <a:t>Minister</a:t>
            </a:r>
            <a:r>
              <a:rPr lang="it-IT" sz="1400" i="1" dirty="0">
                <a:sym typeface="Wingdings" panose="05000000000000000000" pitchFamily="2" charset="2"/>
              </a:rPr>
              <a:t> </a:t>
            </a:r>
            <a:r>
              <a:rPr lang="it-IT" sz="1400" i="1" dirty="0" err="1">
                <a:sym typeface="Wingdings" panose="05000000000000000000" pitchFamily="2" charset="2"/>
              </a:rPr>
              <a:t>voor</a:t>
            </a:r>
            <a:r>
              <a:rPr lang="it-IT" sz="1400" i="1" dirty="0">
                <a:sym typeface="Wingdings" panose="05000000000000000000" pitchFamily="2" charset="2"/>
              </a:rPr>
              <a:t> </a:t>
            </a:r>
            <a:r>
              <a:rPr lang="it-IT" sz="1400" i="1" dirty="0" err="1">
                <a:sym typeface="Wingdings" panose="05000000000000000000" pitchFamily="2" charset="2"/>
              </a:rPr>
              <a:t>Immigratie</a:t>
            </a:r>
            <a:r>
              <a:rPr lang="it-IT" sz="1400" i="1" dirty="0">
                <a:sym typeface="Wingdings" panose="05000000000000000000" pitchFamily="2" charset="2"/>
              </a:rPr>
              <a:t> en </a:t>
            </a:r>
            <a:r>
              <a:rPr lang="it-IT" sz="1400" i="1" dirty="0" err="1">
                <a:sym typeface="Wingdings" panose="05000000000000000000" pitchFamily="2" charset="2"/>
              </a:rPr>
              <a:t>Asiel</a:t>
            </a:r>
            <a:r>
              <a:rPr lang="it-IT" sz="1400" i="1" dirty="0">
                <a:sym typeface="Wingdings" panose="05000000000000000000" pitchFamily="2" charset="2"/>
              </a:rPr>
              <a:t>, </a:t>
            </a:r>
            <a:r>
              <a:rPr lang="it-IT" sz="1400" dirty="0">
                <a:sym typeface="Wingdings" panose="05000000000000000000" pitchFamily="2" charset="2"/>
              </a:rPr>
              <a:t>No. C-199/12-C-201/12, ECJ, [2013]</a:t>
            </a:r>
            <a:endParaRPr lang="it-IT" sz="2000" dirty="0"/>
          </a:p>
        </p:txBody>
      </p:sp>
    </p:spTree>
    <p:extLst>
      <p:ext uri="{BB962C8B-B14F-4D97-AF65-F5344CB8AC3E}">
        <p14:creationId xmlns:p14="http://schemas.microsoft.com/office/powerpoint/2010/main" val="3157561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9877B8-9EF8-4FA3-BDC1-CE393C80AC27}"/>
              </a:ext>
            </a:extLst>
          </p:cNvPr>
          <p:cNvSpPr>
            <a:spLocks noGrp="1"/>
          </p:cNvSpPr>
          <p:nvPr>
            <p:ph type="title"/>
          </p:nvPr>
        </p:nvSpPr>
        <p:spPr>
          <a:xfrm>
            <a:off x="581193" y="672610"/>
            <a:ext cx="11029616" cy="988332"/>
          </a:xfrm>
        </p:spPr>
        <p:txBody>
          <a:bodyPr/>
          <a:lstStyle/>
          <a:p>
            <a:pPr algn="ctr"/>
            <a:r>
              <a:rPr lang="it-IT" dirty="0" err="1"/>
              <a:t>Refugee</a:t>
            </a:r>
            <a:r>
              <a:rPr lang="it-IT" dirty="0"/>
              <a:t> status </a:t>
            </a:r>
            <a:r>
              <a:rPr lang="it-IT" dirty="0" err="1"/>
              <a:t>determination</a:t>
            </a:r>
            <a:br>
              <a:rPr lang="it-IT" dirty="0"/>
            </a:br>
            <a:r>
              <a:rPr lang="it-IT" sz="2200" dirty="0"/>
              <a:t>The </a:t>
            </a:r>
            <a:r>
              <a:rPr lang="it-IT" sz="2200" dirty="0" err="1"/>
              <a:t>causal</a:t>
            </a:r>
            <a:r>
              <a:rPr lang="it-IT" sz="2200" dirty="0"/>
              <a:t> link</a:t>
            </a:r>
            <a:endParaRPr lang="en-GB" sz="2200" dirty="0"/>
          </a:p>
        </p:txBody>
      </p:sp>
      <p:sp>
        <p:nvSpPr>
          <p:cNvPr id="3" name="Segnaposto contenuto 2">
            <a:extLst>
              <a:ext uri="{FF2B5EF4-FFF2-40B4-BE49-F238E27FC236}">
                <a16:creationId xmlns:a16="http://schemas.microsoft.com/office/drawing/2014/main" id="{7852537D-BD4D-42D9-AE3E-74EA62AE741A}"/>
              </a:ext>
            </a:extLst>
          </p:cNvPr>
          <p:cNvSpPr>
            <a:spLocks noGrp="1"/>
          </p:cNvSpPr>
          <p:nvPr>
            <p:ph sz="half" idx="1"/>
          </p:nvPr>
        </p:nvSpPr>
        <p:spPr/>
        <p:txBody>
          <a:bodyPr/>
          <a:lstStyle/>
          <a:p>
            <a:pPr marL="0" indent="0" algn="just">
              <a:buNone/>
            </a:pPr>
            <a:r>
              <a:rPr lang="en-GB" dirty="0"/>
              <a:t>Someone who:</a:t>
            </a:r>
          </a:p>
          <a:p>
            <a:pPr marL="0" indent="0" algn="just">
              <a:buNone/>
            </a:pPr>
            <a:r>
              <a:rPr lang="en-GB" dirty="0"/>
              <a:t>“owing to wellfounded fear of being persecuted </a:t>
            </a:r>
            <a:r>
              <a:rPr lang="en-GB" b="1" i="1" dirty="0"/>
              <a:t>for reasons of</a:t>
            </a:r>
            <a:r>
              <a:rPr lang="en-GB" i="1" dirty="0"/>
              <a:t> </a:t>
            </a:r>
            <a:r>
              <a:rPr lang="en-GB" dirty="0"/>
              <a:t>race, religion, nationality, membership of a particular social group or political opinion, is outside the country of his nationality and is unable or, owing to such fear, is unwilling to avail himself of the protection of that country; or who, not having a nationality and being outside the country of his former habitual residence as a result of such events, is unable or, owing to such fear, is unwilling to return to it.”</a:t>
            </a:r>
          </a:p>
        </p:txBody>
      </p:sp>
      <p:sp>
        <p:nvSpPr>
          <p:cNvPr id="4" name="Segnaposto contenuto 3">
            <a:extLst>
              <a:ext uri="{FF2B5EF4-FFF2-40B4-BE49-F238E27FC236}">
                <a16:creationId xmlns:a16="http://schemas.microsoft.com/office/drawing/2014/main" id="{82275BCF-5348-412E-873B-773B2C888DCC}"/>
              </a:ext>
            </a:extLst>
          </p:cNvPr>
          <p:cNvSpPr>
            <a:spLocks noGrp="1"/>
          </p:cNvSpPr>
          <p:nvPr>
            <p:ph sz="half" idx="2"/>
          </p:nvPr>
        </p:nvSpPr>
        <p:spPr/>
        <p:txBody>
          <a:bodyPr/>
          <a:lstStyle/>
          <a:p>
            <a:r>
              <a:rPr lang="it-IT" sz="2000" dirty="0"/>
              <a:t>«For reasons of»</a:t>
            </a:r>
            <a:br>
              <a:rPr lang="it-IT" sz="2000" dirty="0"/>
            </a:br>
            <a:br>
              <a:rPr lang="it-IT" sz="1400" dirty="0"/>
            </a:br>
            <a:r>
              <a:rPr lang="it-IT" sz="1400" dirty="0">
                <a:sym typeface="Wingdings" panose="05000000000000000000" pitchFamily="2" charset="2"/>
              </a:rPr>
              <a:t> </a:t>
            </a:r>
            <a:r>
              <a:rPr lang="en-GB" sz="1400" dirty="0">
                <a:sym typeface="Wingdings" panose="05000000000000000000" pitchFamily="2" charset="2"/>
              </a:rPr>
              <a:t>S. </a:t>
            </a:r>
            <a:r>
              <a:rPr lang="en-GB" sz="1400" dirty="0" err="1">
                <a:sym typeface="Wingdings" panose="05000000000000000000" pitchFamily="2" charset="2"/>
              </a:rPr>
              <a:t>Ardalan</a:t>
            </a:r>
            <a:r>
              <a:rPr lang="en-GB" sz="1400" dirty="0">
                <a:sym typeface="Wingdings" panose="05000000000000000000" pitchFamily="2" charset="2"/>
              </a:rPr>
              <a:t> and D. Anker “Escalating Persecution of Gays and Refugee Protection: Comment on Queer Cases Make Bad Law” (Rochester, NY: Social Science Research Network, 2012).</a:t>
            </a:r>
            <a:endParaRPr lang="it-IT" sz="1400" dirty="0"/>
          </a:p>
        </p:txBody>
      </p:sp>
    </p:spTree>
    <p:extLst>
      <p:ext uri="{BB962C8B-B14F-4D97-AF65-F5344CB8AC3E}">
        <p14:creationId xmlns:p14="http://schemas.microsoft.com/office/powerpoint/2010/main" val="576153668"/>
      </p:ext>
    </p:extLst>
  </p:cSld>
  <p:clrMapOvr>
    <a:masterClrMapping/>
  </p:clrMapOvr>
</p:sld>
</file>

<file path=ppt/theme/theme1.xml><?xml version="1.0" encoding="utf-8"?>
<a:theme xmlns:a="http://schemas.openxmlformats.org/drawingml/2006/main" name="Dividendi">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Dividendi</Template>
  <TotalTime>842</TotalTime>
  <Words>1581</Words>
  <Application>Microsoft Office PowerPoint</Application>
  <PresentationFormat>Widescreen</PresentationFormat>
  <Paragraphs>64</Paragraphs>
  <Slides>18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18</vt:i4>
      </vt:variant>
    </vt:vector>
  </HeadingPairs>
  <TitlesOfParts>
    <vt:vector size="21" baseType="lpstr">
      <vt:lpstr>Gill Sans MT</vt:lpstr>
      <vt:lpstr>Wingdings 2</vt:lpstr>
      <vt:lpstr>Dividendi</vt:lpstr>
      <vt:lpstr>The Refugee Status Determination of Transgender Asylum-Seekers: a Queer Critique</vt:lpstr>
      <vt:lpstr>Research question</vt:lpstr>
      <vt:lpstr>presentation</vt:lpstr>
      <vt:lpstr>UNHCR DEFINItion</vt:lpstr>
      <vt:lpstr>UNHCR DEFINItion</vt:lpstr>
      <vt:lpstr>UNHCR DEFINItion</vt:lpstr>
      <vt:lpstr>Refugee status determination Well-founded fear</vt:lpstr>
      <vt:lpstr>Refugee status determination persecution</vt:lpstr>
      <vt:lpstr>Refugee status determination The causal link</vt:lpstr>
      <vt:lpstr>Refugee status determination Membership of a particular social group</vt:lpstr>
      <vt:lpstr>Refugee status determination State protection</vt:lpstr>
      <vt:lpstr>Queer legal theory</vt:lpstr>
      <vt:lpstr>Power structures underpinning the asylum system</vt:lpstr>
      <vt:lpstr>Presentazione standard di PowerPoint</vt:lpstr>
      <vt:lpstr>Power structures underpinning the asylum system</vt:lpstr>
      <vt:lpstr>Power structures underpinning the asylum system</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Refugee Status Determination of Transgender Asylum-Seekers: a Queer Critique</dc:title>
  <dc:creator>Irene Manganini</dc:creator>
  <cp:lastModifiedBy>Irene Manganini</cp:lastModifiedBy>
  <cp:revision>39</cp:revision>
  <dcterms:created xsi:type="dcterms:W3CDTF">2020-07-05T16:04:46Z</dcterms:created>
  <dcterms:modified xsi:type="dcterms:W3CDTF">2020-07-07T12:07:26Z</dcterms:modified>
</cp:coreProperties>
</file>