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1442" r:id="rId2"/>
    <p:sldId id="1561" r:id="rId3"/>
    <p:sldId id="1563" r:id="rId4"/>
    <p:sldId id="1564" r:id="rId5"/>
    <p:sldId id="1588" r:id="rId6"/>
    <p:sldId id="1579" r:id="rId7"/>
    <p:sldId id="1580" r:id="rId8"/>
    <p:sldId id="1526" r:id="rId9"/>
    <p:sldId id="1582" r:id="rId10"/>
    <p:sldId id="1398" r:id="rId11"/>
    <p:sldId id="1584" r:id="rId12"/>
    <p:sldId id="1534" r:id="rId13"/>
    <p:sldId id="1585" r:id="rId14"/>
    <p:sldId id="1586" r:id="rId15"/>
    <p:sldId id="1545" r:id="rId16"/>
    <p:sldId id="1547" r:id="rId17"/>
    <p:sldId id="1551" r:id="rId18"/>
    <p:sldId id="1552" r:id="rId19"/>
    <p:sldId id="1553" r:id="rId20"/>
    <p:sldId id="1554" r:id="rId21"/>
    <p:sldId id="1546" r:id="rId22"/>
    <p:sldId id="1558" r:id="rId23"/>
    <p:sldId id="1556" r:id="rId24"/>
    <p:sldId id="1560" r:id="rId25"/>
    <p:sldId id="1557" r:id="rId26"/>
    <p:sldId id="1559" r:id="rId27"/>
    <p:sldId id="1505" r:id="rId2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5050"/>
    <a:srgbClr val="3399FF"/>
    <a:srgbClr val="8CE086"/>
    <a:srgbClr val="FF3399"/>
    <a:srgbClr val="9966FF"/>
    <a:srgbClr val="CCFF99"/>
    <a:srgbClr val="660066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30" autoAdjust="0"/>
    <p:restoredTop sz="88600" autoAdjust="0"/>
  </p:normalViewPr>
  <p:slideViewPr>
    <p:cSldViewPr>
      <p:cViewPr varScale="1">
        <p:scale>
          <a:sx n="77" d="100"/>
          <a:sy n="77" d="100"/>
        </p:scale>
        <p:origin x="946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E92B9DA0-9934-45D7-9C46-9108363201AA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5F35C8A0-3462-45EB-BA1A-B76B51BCA9F8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643674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815" y="0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/>
          <a:lstStyle>
            <a:lvl1pPr algn="r">
              <a:defRPr sz="1200"/>
            </a:lvl1pPr>
          </a:lstStyle>
          <a:p>
            <a:fld id="{E2002D6D-5A7E-40FC-A9E0-43B8F26A55CC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43" tIns="45222" rIns="90443" bIns="45222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4" y="4777745"/>
            <a:ext cx="5437827" cy="3908064"/>
          </a:xfrm>
          <a:prstGeom prst="rect">
            <a:avLst/>
          </a:prstGeom>
        </p:spPr>
        <p:txBody>
          <a:bodyPr vert="horz" lIns="90443" tIns="45222" rIns="90443" bIns="452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815" y="9429677"/>
            <a:ext cx="2945293" cy="496961"/>
          </a:xfrm>
          <a:prstGeom prst="rect">
            <a:avLst/>
          </a:prstGeom>
        </p:spPr>
        <p:txBody>
          <a:bodyPr vert="horz" lIns="90443" tIns="45222" rIns="90443" bIns="45222" rtlCol="0" anchor="b"/>
          <a:lstStyle>
            <a:lvl1pPr algn="r">
              <a:defRPr sz="1200"/>
            </a:lvl1pPr>
          </a:lstStyle>
          <a:p>
            <a:fld id="{AA40FA72-1E4E-4726-9814-E555A623DF1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75658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0FA72-1E4E-4726-9814-E555A623DF11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182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b-L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40FA72-1E4E-4726-9814-E555A623DF11}" type="slidenum">
              <a:rPr lang="fr-CH" smtClean="0"/>
              <a:t>23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07143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144677" cy="6858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1934" y="1811863"/>
            <a:ext cx="5308866" cy="1515533"/>
          </a:xfrm>
        </p:spPr>
        <p:txBody>
          <a:bodyPr anchor="b">
            <a:noAutofit/>
          </a:bodyPr>
          <a:lstStyle>
            <a:lvl1pPr algn="ct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1934" y="3598327"/>
            <a:ext cx="5308866" cy="137765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65417" y="5054602"/>
            <a:ext cx="673276" cy="279400"/>
          </a:xfrm>
        </p:spPr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21934" y="5054602"/>
            <a:ext cx="4064860" cy="279400"/>
          </a:xfrm>
        </p:spPr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17317" y="5054602"/>
            <a:ext cx="413483" cy="279400"/>
          </a:xfrm>
        </p:spPr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9825" y="3471329"/>
            <a:ext cx="511308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5623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4815415"/>
            <a:ext cx="6798734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26260" y="1032933"/>
            <a:ext cx="7091482" cy="33612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6" y="5382153"/>
            <a:ext cx="6798734" cy="49371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91201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06873"/>
            <a:ext cx="6798734" cy="309786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275666"/>
            <a:ext cx="6798736" cy="160020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5" y="4140199"/>
            <a:ext cx="6606425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130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4333" y="982132"/>
            <a:ext cx="6400250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00200" y="3352799"/>
            <a:ext cx="5892798" cy="651933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3" y="4343400"/>
            <a:ext cx="6798738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sp>
        <p:nvSpPr>
          <p:cNvPr id="14" name="TextBox 13"/>
          <p:cNvSpPr txBox="1"/>
          <p:nvPr/>
        </p:nvSpPr>
        <p:spPr>
          <a:xfrm>
            <a:off x="849969" y="905362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33503" y="2827870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78466" y="4140199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9989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9" y="3308581"/>
            <a:ext cx="679872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4777381"/>
            <a:ext cx="679873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376695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9416" y="982132"/>
            <a:ext cx="632516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639312"/>
            <a:ext cx="6798730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4529667"/>
            <a:ext cx="6798736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sp>
        <p:nvSpPr>
          <p:cNvPr id="12" name="TextBox 11"/>
          <p:cNvSpPr txBox="1"/>
          <p:nvPr/>
        </p:nvSpPr>
        <p:spPr>
          <a:xfrm>
            <a:off x="878060" y="89689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49796" y="260772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78466" y="342900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96183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82131"/>
            <a:ext cx="6798734" cy="2294467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00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76868" y="3566160"/>
            <a:ext cx="6798730" cy="905256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6" y="4470400"/>
            <a:ext cx="6798734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78469" y="3429000"/>
            <a:ext cx="660642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9173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5" y="2490135"/>
            <a:ext cx="6798736" cy="338573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60642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7250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6667" y="906873"/>
            <a:ext cx="1618930" cy="496899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6867" y="906873"/>
            <a:ext cx="4915509" cy="496899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4" name="Straight Connector 13"/>
          <p:cNvCxnSpPr/>
          <p:nvPr/>
        </p:nvCxnSpPr>
        <p:spPr>
          <a:xfrm>
            <a:off x="6245512" y="906873"/>
            <a:ext cx="0" cy="4968993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0794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185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8465" y="1641413"/>
            <a:ext cx="6595534" cy="1822514"/>
          </a:xfrm>
        </p:spPr>
        <p:txBody>
          <a:bodyPr anchor="b">
            <a:normAutofit/>
          </a:bodyPr>
          <a:lstStyle>
            <a:lvl1pPr algn="ct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78465" y="3734859"/>
            <a:ext cx="6595534" cy="1090015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78466" y="3599392"/>
            <a:ext cx="659553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9601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78465" y="235626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6866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152" y="2487168"/>
            <a:ext cx="3337560" cy="3447288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68830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8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76868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1832" y="2658533"/>
            <a:ext cx="3337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1832" y="3243263"/>
            <a:ext cx="3337560" cy="270662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728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915337"/>
            <a:ext cx="6798735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78466" y="2354670"/>
            <a:ext cx="659553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881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1355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388534"/>
            <a:ext cx="2536798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0062" y="982132"/>
            <a:ext cx="3855539" cy="4893735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031065"/>
            <a:ext cx="2536798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78466" y="2912533"/>
            <a:ext cx="233359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5006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5" y="1883832"/>
            <a:ext cx="3632202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069" y="1032933"/>
            <a:ext cx="2929463" cy="479213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6865" y="3255432"/>
            <a:ext cx="3632201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80635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52467" cy="6858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6865" y="2490135"/>
            <a:ext cx="6798736" cy="344499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56670" y="5960533"/>
            <a:ext cx="1148283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0BF5638-0ABA-4760-AC60-CE4225969D4B}" type="datetimeFigureOut">
              <a:rPr lang="fr-CH" smtClean="0"/>
              <a:t>30.07.2020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76865" y="5960533"/>
            <a:ext cx="510466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80091" y="5960533"/>
            <a:ext cx="39551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EB11623-FBD4-45BB-B309-E71B6EBBFD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205525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er-paritaetische.de/fileadmin/user_upload/Publikationen/doc/broschuere-lsbtti-fluechtlinge-interaktiv.pdf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 smtClean="0"/>
              <a:t>trans*, inter* and non-binary  persons </a:t>
            </a:r>
            <a:r>
              <a:rPr lang="en-US" sz="3200" dirty="0"/>
              <a:t>in the </a:t>
            </a:r>
            <a:r>
              <a:rPr lang="en-US" sz="3200" dirty="0" smtClean="0"/>
              <a:t>context </a:t>
            </a:r>
            <a:r>
              <a:rPr lang="en-US" sz="3200" dirty="0"/>
              <a:t>of </a:t>
            </a:r>
            <a:r>
              <a:rPr lang="en-US" sz="3200" dirty="0" smtClean="0"/>
              <a:t>migration/flight</a:t>
            </a:r>
            <a:endParaRPr lang="de-DE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Sexual Orientation and Gender Identity Claims of Asylum</a:t>
            </a:r>
            <a:r>
              <a:rPr lang="en-US" dirty="0" smtClean="0"/>
              <a:t>:</a:t>
            </a:r>
          </a:p>
          <a:p>
            <a:r>
              <a:rPr lang="en-US" dirty="0" smtClean="0"/>
              <a:t>A </a:t>
            </a:r>
            <a:r>
              <a:rPr lang="en-US" dirty="0"/>
              <a:t>European human rights </a:t>
            </a:r>
            <a:r>
              <a:rPr lang="en-US" dirty="0" smtClean="0"/>
              <a:t>challenge  – SOGICA</a:t>
            </a:r>
          </a:p>
          <a:p>
            <a:r>
              <a:rPr lang="en-US" dirty="0" smtClean="0"/>
              <a:t>The </a:t>
            </a:r>
            <a:r>
              <a:rPr lang="en-US" dirty="0"/>
              <a:t>SOGICA conference </a:t>
            </a:r>
            <a:endParaRPr lang="en-US" dirty="0" smtClean="0"/>
          </a:p>
          <a:p>
            <a:r>
              <a:rPr lang="en-US" dirty="0" smtClean="0"/>
              <a:t>7-9 </a:t>
            </a:r>
            <a:r>
              <a:rPr lang="en-US" dirty="0"/>
              <a:t>July </a:t>
            </a:r>
            <a:r>
              <a:rPr lang="en-US" dirty="0" smtClean="0"/>
              <a:t>2020 – Sussex - online</a:t>
            </a:r>
            <a:endParaRPr lang="de-DE" dirty="0" smtClean="0"/>
          </a:p>
          <a:p>
            <a:r>
              <a:rPr lang="de-DE" dirty="0" smtClean="0"/>
              <a:t>Prof. Dr. Christel Baltes-Löhr</a:t>
            </a:r>
          </a:p>
          <a:p>
            <a:r>
              <a:rPr lang="de-DE" dirty="0" smtClean="0"/>
              <a:t>University of Luxembourg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690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b-LU" dirty="0" err="1" smtClean="0"/>
              <a:t>Migration</a:t>
            </a:r>
            <a:r>
              <a:rPr lang="lb-LU" dirty="0" smtClean="0"/>
              <a:t> </a:t>
            </a:r>
            <a:r>
              <a:rPr lang="lb-LU" dirty="0" err="1" smtClean="0"/>
              <a:t>as</a:t>
            </a:r>
            <a:r>
              <a:rPr lang="lb-LU" dirty="0" smtClean="0"/>
              <a:t> a </a:t>
            </a:r>
            <a:r>
              <a:rPr lang="lb-LU" dirty="0" err="1" smtClean="0"/>
              <a:t>Continuum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capture</a:t>
            </a:r>
            <a:r>
              <a:rPr lang="de-DE" dirty="0" smtClean="0"/>
              <a:t> all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forms</a:t>
            </a:r>
            <a:r>
              <a:rPr lang="de-DE" dirty="0" smtClean="0"/>
              <a:t> of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r>
              <a:rPr lang="de-DE" dirty="0" smtClean="0"/>
              <a:t>, </a:t>
            </a:r>
          </a:p>
          <a:p>
            <a:pPr marL="0" indent="0" algn="ctr">
              <a:buNone/>
            </a:pPr>
            <a:r>
              <a:rPr lang="de-DE" dirty="0" smtClean="0"/>
              <a:t>all </a:t>
            </a:r>
            <a:r>
              <a:rPr lang="de-DE" dirty="0" err="1" smtClean="0"/>
              <a:t>self-assigned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 </a:t>
            </a:r>
            <a:r>
              <a:rPr lang="de-DE" dirty="0" err="1" smtClean="0"/>
              <a:t>identities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migrant</a:t>
            </a:r>
            <a:r>
              <a:rPr lang="de-DE" dirty="0"/>
              <a:t>, </a:t>
            </a: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all </a:t>
            </a:r>
            <a:r>
              <a:rPr lang="de-DE" dirty="0" err="1"/>
              <a:t>self-assigned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determined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others</a:t>
            </a:r>
            <a:r>
              <a:rPr lang="de-DE" dirty="0"/>
              <a:t> </a:t>
            </a:r>
            <a:r>
              <a:rPr lang="de-DE" dirty="0" err="1" smtClean="0"/>
              <a:t>behaviour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/>
              <a:t>migrant</a:t>
            </a:r>
            <a:r>
              <a:rPr lang="de-DE" dirty="0"/>
              <a:t>, </a:t>
            </a: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all </a:t>
            </a:r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endParaRPr lang="lb-LU" dirty="0"/>
          </a:p>
        </p:txBody>
      </p:sp>
      <p:sp>
        <p:nvSpPr>
          <p:cNvPr id="4" name="Striped Right Arrow 3"/>
          <p:cNvSpPr/>
          <p:nvPr/>
        </p:nvSpPr>
        <p:spPr>
          <a:xfrm rot="5400000">
            <a:off x="4080139" y="2899420"/>
            <a:ext cx="992188" cy="61118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015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42962"/>
              </p:ext>
            </p:extLst>
          </p:nvPr>
        </p:nvGraphicFramePr>
        <p:xfrm>
          <a:off x="546652" y="548680"/>
          <a:ext cx="8057796" cy="5760639"/>
        </p:xfrm>
        <a:graphic>
          <a:graphicData uri="http://schemas.openxmlformats.org/drawingml/2006/table">
            <a:tbl>
              <a:tblPr firstRow="1" firstCol="1" bandRow="1"/>
              <a:tblGrid>
                <a:gridCol w="2791804">
                  <a:extLst>
                    <a:ext uri="{9D8B030D-6E8A-4147-A177-3AD203B41FA5}">
                      <a16:colId xmlns:a16="http://schemas.microsoft.com/office/drawing/2014/main" val="183545853"/>
                    </a:ext>
                  </a:extLst>
                </a:gridCol>
                <a:gridCol w="5265992">
                  <a:extLst>
                    <a:ext uri="{9D8B030D-6E8A-4147-A177-3AD203B41FA5}">
                      <a16:colId xmlns:a16="http://schemas.microsoft.com/office/drawing/2014/main" val="2312819527"/>
                    </a:ext>
                  </a:extLst>
                </a:gridCol>
              </a:tblGrid>
              <a:tr h="27512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Dimensions </a:t>
                      </a:r>
                      <a:endParaRPr lang="lb-L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900" b="1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Examples</a:t>
                      </a:r>
                      <a:endParaRPr lang="lb-L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6383387"/>
                  </a:ext>
                </a:extLst>
              </a:tr>
              <a:tr h="17453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                     Physical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Forms of movements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Examples: Movement between places with longer or shorter periods of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settlement; longer 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or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shorter distances between the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places; emigration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immigration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re-migration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circular </a:t>
                      </a:r>
                      <a:endParaRPr lang="en-GB" sz="11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star-shaped migration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with or without a </a:t>
                      </a: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center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temporary, seasonal migration, </a:t>
                      </a:r>
                      <a:endParaRPr lang="en-GB" sz="11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voluntary migration; forced migration; exile; displacement; flight.  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The differentiation between human beings on the move and settled human beings </a:t>
                      </a:r>
                      <a:endParaRPr lang="en-GB" sz="11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is to be considered as ambiguous 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6210462"/>
                  </a:ext>
                </a:extLst>
              </a:tr>
              <a:tr h="1745389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                    </a:t>
                      </a:r>
                      <a:r>
                        <a:rPr lang="en-GB" sz="1100" b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sychological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Experienced migration; migratory identity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Examples: 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Self-assignment ≠ assignment by others; feeling of being integrated does not </a:t>
                      </a:r>
                      <a:endParaRPr lang="en-GB" sz="11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necessarily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depend on being a migrant or a native in a given national state/society; </a:t>
                      </a:r>
                      <a:endParaRPr lang="en-GB" sz="11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feeling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of being considered as migrant by others can depending on </a:t>
                      </a:r>
                      <a:endParaRPr lang="en-GB" sz="1100" dirty="0" smtClean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situations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and biographical periods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 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3398124"/>
                  </a:ext>
                </a:extLst>
              </a:tr>
              <a:tr h="12467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                    Social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Migration-related and/or appropriate behaviour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Examples: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Migrants do not behave according to the stereotypes ascribed to these related to their status as migrants; 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Migrants do not behave according to binary stereotypes 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6681987"/>
                  </a:ext>
                </a:extLst>
              </a:tr>
              <a:tr h="74802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                     Desire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Reasons for migration 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Examples: Variation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of reasons for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migration/flight: war, discrimination, natural disasters, education, training,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employment; improvement of living conditions, love and partnership, spirit of adventure</a:t>
                      </a:r>
                      <a:endParaRPr lang="lb-L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48022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89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6866" y="974603"/>
            <a:ext cx="6798734" cy="1185334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Inter</a:t>
            </a:r>
            <a:r>
              <a:rPr lang="de-DE" dirty="0" smtClean="0"/>
              <a:t>*, </a:t>
            </a:r>
            <a:r>
              <a:rPr lang="de-DE" dirty="0" err="1" smtClean="0"/>
              <a:t>trans</a:t>
            </a:r>
            <a:r>
              <a:rPr lang="de-DE" dirty="0" smtClean="0"/>
              <a:t>*, 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on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b="1" i="1" dirty="0" err="1" smtClean="0"/>
              <a:t>Physical</a:t>
            </a:r>
            <a:r>
              <a:rPr lang="de-DE" b="1" i="1" dirty="0" smtClean="0"/>
              <a:t> </a:t>
            </a:r>
            <a:r>
              <a:rPr lang="de-DE" b="1" i="1" dirty="0" err="1" smtClean="0"/>
              <a:t>dimension</a:t>
            </a:r>
            <a:r>
              <a:rPr lang="de-DE" b="1" i="1" dirty="0" smtClean="0"/>
              <a:t>:</a:t>
            </a:r>
            <a:r>
              <a:rPr lang="de-DE" dirty="0" smtClean="0"/>
              <a:t> all </a:t>
            </a:r>
            <a:r>
              <a:rPr lang="de-DE" dirty="0" err="1" smtClean="0"/>
              <a:t>existing</a:t>
            </a:r>
            <a:r>
              <a:rPr lang="de-DE" dirty="0" smtClean="0"/>
              <a:t> </a:t>
            </a:r>
            <a:r>
              <a:rPr lang="de-DE" dirty="0" err="1" smtClean="0"/>
              <a:t>forms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expressions</a:t>
            </a:r>
            <a:r>
              <a:rPr lang="de-DE" dirty="0" smtClean="0"/>
              <a:t> of </a:t>
            </a:r>
            <a:r>
              <a:rPr lang="de-DE" dirty="0" err="1" smtClean="0"/>
              <a:t>inter</a:t>
            </a:r>
            <a:r>
              <a:rPr lang="de-DE" dirty="0" smtClean="0"/>
              <a:t>*, </a:t>
            </a:r>
            <a:r>
              <a:rPr lang="de-DE" dirty="0" err="1" smtClean="0"/>
              <a:t>trans</a:t>
            </a:r>
            <a:r>
              <a:rPr lang="de-DE" dirty="0" smtClean="0"/>
              <a:t>*, </a:t>
            </a:r>
            <a:r>
              <a:rPr lang="de-DE" dirty="0" err="1" smtClean="0"/>
              <a:t>and</a:t>
            </a:r>
            <a:r>
              <a:rPr lang="de-DE" dirty="0" smtClean="0"/>
              <a:t> 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considered</a:t>
            </a:r>
            <a:r>
              <a:rPr lang="de-DE" dirty="0" smtClean="0"/>
              <a:t>, </a:t>
            </a:r>
            <a:r>
              <a:rPr lang="de-DE" dirty="0" err="1" smtClean="0"/>
              <a:t>respected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accepted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normal; </a:t>
            </a:r>
            <a:r>
              <a:rPr lang="de-DE" dirty="0" err="1" smtClean="0"/>
              <a:t>rights</a:t>
            </a:r>
            <a:r>
              <a:rPr lang="de-DE" dirty="0" smtClean="0"/>
              <a:t> of </a:t>
            </a:r>
            <a:r>
              <a:rPr lang="de-DE" dirty="0" err="1" smtClean="0"/>
              <a:t>self</a:t>
            </a:r>
            <a:r>
              <a:rPr lang="de-DE" dirty="0" smtClean="0"/>
              <a:t>-determination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ensured</a:t>
            </a:r>
            <a:r>
              <a:rPr lang="de-DE" dirty="0" smtClean="0"/>
              <a:t>;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therapy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surgery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the will of the </a:t>
            </a:r>
            <a:r>
              <a:rPr lang="de-DE" dirty="0" err="1" smtClean="0"/>
              <a:t>inter</a:t>
            </a:r>
            <a:r>
              <a:rPr lang="de-DE" dirty="0" smtClean="0"/>
              <a:t>*, </a:t>
            </a:r>
            <a:r>
              <a:rPr lang="de-DE" dirty="0" err="1" smtClean="0"/>
              <a:t>trans</a:t>
            </a:r>
            <a:r>
              <a:rPr lang="de-DE" dirty="0" smtClean="0"/>
              <a:t>*, 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arriving</a:t>
            </a:r>
            <a:r>
              <a:rPr lang="de-DE" dirty="0" smtClean="0"/>
              <a:t> in a </a:t>
            </a:r>
            <a:r>
              <a:rPr lang="de-DE" dirty="0" err="1" smtClean="0"/>
              <a:t>country</a:t>
            </a:r>
            <a:endParaRPr lang="de-DE" dirty="0" smtClean="0"/>
          </a:p>
          <a:p>
            <a:r>
              <a:rPr lang="de-DE" dirty="0" err="1" smtClean="0"/>
              <a:t>Plurality</a:t>
            </a:r>
            <a:r>
              <a:rPr lang="de-DE" dirty="0" smtClean="0"/>
              <a:t> of </a:t>
            </a:r>
            <a:r>
              <a:rPr lang="de-DE" dirty="0" err="1" smtClean="0"/>
              <a:t>forms</a:t>
            </a:r>
            <a:r>
              <a:rPr lang="de-DE" dirty="0" smtClean="0"/>
              <a:t> of </a:t>
            </a:r>
            <a:r>
              <a:rPr lang="de-DE" dirty="0" err="1" smtClean="0"/>
              <a:t>migratiory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r>
              <a:rPr lang="de-DE" dirty="0" smtClean="0"/>
              <a:t> </a:t>
            </a:r>
            <a:r>
              <a:rPr lang="de-DE" dirty="0" err="1" smtClean="0"/>
              <a:t>journeys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53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b-LU" dirty="0"/>
              <a:t>Inter*, trans*, </a:t>
            </a:r>
            <a:r>
              <a:rPr lang="lb-LU" dirty="0" err="1" smtClean="0"/>
              <a:t>non-binary</a:t>
            </a:r>
            <a:r>
              <a:rPr lang="lb-LU" dirty="0" smtClean="0"/>
              <a:t> </a:t>
            </a:r>
            <a:r>
              <a:rPr lang="lb-LU" dirty="0" err="1"/>
              <a:t>persons</a:t>
            </a:r>
            <a:r>
              <a:rPr lang="lb-LU" dirty="0"/>
              <a:t> </a:t>
            </a:r>
            <a:r>
              <a:rPr lang="lb-LU" dirty="0" err="1"/>
              <a:t>on</a:t>
            </a:r>
            <a:r>
              <a:rPr lang="lb-LU" dirty="0"/>
              <a:t> </a:t>
            </a:r>
            <a:r>
              <a:rPr lang="lb-LU" dirty="0" err="1"/>
              <a:t>migration</a:t>
            </a:r>
            <a:r>
              <a:rPr lang="lb-LU" dirty="0"/>
              <a:t>/</a:t>
            </a:r>
            <a:r>
              <a:rPr lang="lb-LU" dirty="0" err="1"/>
              <a:t>flight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Psychological dimension:</a:t>
            </a:r>
            <a:r>
              <a:rPr lang="en-US" dirty="0"/>
              <a:t> </a:t>
            </a:r>
            <a:r>
              <a:rPr lang="en-US" dirty="0" smtClean="0"/>
              <a:t> existing plurality of </a:t>
            </a:r>
            <a:r>
              <a:rPr lang="en-US" dirty="0"/>
              <a:t>possible feelings and experiences </a:t>
            </a:r>
            <a:r>
              <a:rPr lang="en-US" dirty="0" smtClean="0"/>
              <a:t>before, </a:t>
            </a:r>
            <a:r>
              <a:rPr lang="en-US" dirty="0"/>
              <a:t>during and after the </a:t>
            </a:r>
            <a:r>
              <a:rPr lang="en-US" dirty="0" smtClean="0"/>
              <a:t>migration/flight</a:t>
            </a:r>
            <a:endParaRPr lang="en-US" dirty="0"/>
          </a:p>
          <a:p>
            <a:r>
              <a:rPr lang="de-DE" dirty="0" err="1" smtClean="0"/>
              <a:t>Avoiding</a:t>
            </a:r>
            <a:r>
              <a:rPr lang="de-DE" dirty="0" smtClean="0"/>
              <a:t> </a:t>
            </a:r>
            <a:r>
              <a:rPr lang="de-DE" dirty="0" err="1" smtClean="0"/>
              <a:t>homogenisation</a:t>
            </a:r>
            <a:r>
              <a:rPr lang="de-DE" dirty="0" smtClean="0"/>
              <a:t> of </a:t>
            </a:r>
            <a:r>
              <a:rPr lang="de-DE" dirty="0" err="1" smtClean="0"/>
              <a:t>feelings</a:t>
            </a:r>
            <a:r>
              <a:rPr lang="de-DE" dirty="0" smtClean="0"/>
              <a:t> of </a:t>
            </a:r>
            <a:r>
              <a:rPr lang="de-DE" dirty="0" err="1" smtClean="0"/>
              <a:t>trans</a:t>
            </a:r>
            <a:r>
              <a:rPr lang="de-DE" dirty="0" smtClean="0"/>
              <a:t>*, </a:t>
            </a:r>
            <a:r>
              <a:rPr lang="de-DE" dirty="0" err="1" smtClean="0"/>
              <a:t>inter</a:t>
            </a:r>
            <a:r>
              <a:rPr lang="de-DE" dirty="0" smtClean="0"/>
              <a:t>*, </a:t>
            </a:r>
            <a:r>
              <a:rPr lang="de-DE" dirty="0" err="1" smtClean="0"/>
              <a:t>and</a:t>
            </a:r>
            <a:r>
              <a:rPr lang="de-DE" dirty="0" smtClean="0"/>
              <a:t> 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on the </a:t>
            </a:r>
            <a:r>
              <a:rPr lang="de-DE" dirty="0" err="1" smtClean="0"/>
              <a:t>flight</a:t>
            </a:r>
            <a:r>
              <a:rPr lang="de-DE" dirty="0" smtClean="0"/>
              <a:t>; </a:t>
            </a:r>
            <a:r>
              <a:rPr lang="de-DE" i="1" dirty="0" smtClean="0"/>
              <a:t>the</a:t>
            </a:r>
            <a:r>
              <a:rPr lang="de-DE" dirty="0" smtClean="0"/>
              <a:t> emotional </a:t>
            </a:r>
            <a:r>
              <a:rPr lang="de-DE" dirty="0" err="1" smtClean="0"/>
              <a:t>state</a:t>
            </a:r>
            <a:r>
              <a:rPr lang="de-DE" dirty="0" smtClean="0"/>
              <a:t>, </a:t>
            </a:r>
            <a:r>
              <a:rPr lang="de-DE" i="1" dirty="0" smtClean="0"/>
              <a:t>a</a:t>
            </a:r>
            <a:r>
              <a:rPr lang="de-DE" dirty="0" smtClean="0"/>
              <a:t> </a:t>
            </a:r>
            <a:r>
              <a:rPr lang="de-DE" dirty="0" err="1" smtClean="0"/>
              <a:t>common</a:t>
            </a:r>
            <a:r>
              <a:rPr lang="de-DE" dirty="0" smtClean="0"/>
              <a:t> </a:t>
            </a:r>
            <a:r>
              <a:rPr lang="de-DE" dirty="0" err="1" smtClean="0"/>
              <a:t>mood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not </a:t>
            </a:r>
            <a:r>
              <a:rPr lang="de-DE" dirty="0" err="1" smtClean="0"/>
              <a:t>existing</a:t>
            </a:r>
            <a:r>
              <a:rPr lang="de-DE" dirty="0" smtClean="0"/>
              <a:t>, but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probably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considered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result</a:t>
            </a:r>
            <a:r>
              <a:rPr lang="de-DE" dirty="0" smtClean="0"/>
              <a:t> of a </a:t>
            </a:r>
            <a:r>
              <a:rPr lang="de-DE" dirty="0" err="1" smtClean="0"/>
              <a:t>construction</a:t>
            </a:r>
            <a:r>
              <a:rPr lang="de-DE" dirty="0" smtClean="0"/>
              <a:t> </a:t>
            </a:r>
            <a:r>
              <a:rPr lang="de-DE" dirty="0" err="1" smtClean="0"/>
              <a:t>fitting</a:t>
            </a:r>
            <a:r>
              <a:rPr lang="de-DE" dirty="0" smtClean="0"/>
              <a:t> in a </a:t>
            </a:r>
            <a:r>
              <a:rPr lang="de-DE" dirty="0" err="1" smtClean="0"/>
              <a:t>specific</a:t>
            </a:r>
            <a:r>
              <a:rPr lang="de-DE" dirty="0" smtClean="0"/>
              <a:t> normative </a:t>
            </a:r>
            <a:r>
              <a:rPr lang="de-DE" dirty="0" err="1" smtClean="0"/>
              <a:t>setting</a:t>
            </a:r>
            <a:endParaRPr lang="de-DE" dirty="0" smtClean="0"/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812836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lb-LU" dirty="0"/>
              <a:t>Inter*, trans*, </a:t>
            </a:r>
            <a:r>
              <a:rPr lang="lb-LU" dirty="0" err="1" smtClean="0"/>
              <a:t>non-binary</a:t>
            </a:r>
            <a:r>
              <a:rPr lang="lb-LU" dirty="0" smtClean="0"/>
              <a:t> </a:t>
            </a:r>
            <a:r>
              <a:rPr lang="lb-LU" dirty="0" err="1"/>
              <a:t>persons</a:t>
            </a:r>
            <a:r>
              <a:rPr lang="lb-LU" dirty="0"/>
              <a:t> </a:t>
            </a:r>
            <a:r>
              <a:rPr lang="lb-LU" dirty="0" err="1"/>
              <a:t>on</a:t>
            </a:r>
            <a:r>
              <a:rPr lang="lb-LU" dirty="0"/>
              <a:t> </a:t>
            </a:r>
            <a:r>
              <a:rPr lang="lb-LU" dirty="0" err="1"/>
              <a:t>migration</a:t>
            </a:r>
            <a:r>
              <a:rPr lang="lb-LU" dirty="0"/>
              <a:t>/</a:t>
            </a:r>
            <a:r>
              <a:rPr lang="lb-LU" dirty="0" err="1"/>
              <a:t>flight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Divergences and similarities related to self-assignment and determination by others can be seen in three perspectives: </a:t>
            </a:r>
          </a:p>
          <a:p>
            <a:r>
              <a:rPr lang="en-US" dirty="0" smtClean="0"/>
              <a:t>Related </a:t>
            </a:r>
            <a:r>
              <a:rPr lang="en-US" dirty="0"/>
              <a:t>to the persons living in the countries </a:t>
            </a:r>
            <a:r>
              <a:rPr lang="en-US" dirty="0" smtClean="0"/>
              <a:t>of arrival</a:t>
            </a:r>
            <a:endParaRPr lang="en-US" dirty="0"/>
          </a:p>
          <a:p>
            <a:r>
              <a:rPr lang="en-US" dirty="0"/>
              <a:t>Related also to the members of </a:t>
            </a:r>
            <a:r>
              <a:rPr lang="en-US" dirty="0" smtClean="0"/>
              <a:t>the so-called </a:t>
            </a:r>
            <a:r>
              <a:rPr lang="en-US" dirty="0"/>
              <a:t>ethnic community, who are supporting or </a:t>
            </a:r>
            <a:r>
              <a:rPr lang="en-US" dirty="0" smtClean="0"/>
              <a:t>having </a:t>
            </a:r>
            <a:r>
              <a:rPr lang="en-US" dirty="0"/>
              <a:t>a negative, not respecting attitude towards trans*, inter</a:t>
            </a:r>
            <a:r>
              <a:rPr lang="en-US" dirty="0" smtClean="0"/>
              <a:t>*, and non-binary </a:t>
            </a:r>
            <a:r>
              <a:rPr lang="en-US" dirty="0"/>
              <a:t>persons in </a:t>
            </a:r>
            <a:r>
              <a:rPr lang="en-US" dirty="0" smtClean="0"/>
              <a:t>general </a:t>
            </a:r>
            <a:r>
              <a:rPr lang="en-US" dirty="0"/>
              <a:t>and more specific as part of their own community</a:t>
            </a:r>
          </a:p>
          <a:p>
            <a:r>
              <a:rPr lang="en-US" dirty="0"/>
              <a:t>Related to trans*, inter</a:t>
            </a:r>
            <a:r>
              <a:rPr lang="en-US" dirty="0" smtClean="0"/>
              <a:t>*, </a:t>
            </a:r>
            <a:r>
              <a:rPr lang="en-US" dirty="0"/>
              <a:t>and </a:t>
            </a:r>
            <a:r>
              <a:rPr lang="en-US" dirty="0" smtClean="0"/>
              <a:t>non-binary persons (TIN persons), </a:t>
            </a:r>
            <a:r>
              <a:rPr lang="en-US" dirty="0"/>
              <a:t>arriving in a </a:t>
            </a:r>
            <a:r>
              <a:rPr lang="en-US" dirty="0" smtClean="0"/>
              <a:t>place </a:t>
            </a:r>
            <a:r>
              <a:rPr lang="en-US" dirty="0"/>
              <a:t>and meeting here </a:t>
            </a:r>
            <a:r>
              <a:rPr lang="en-US" dirty="0" smtClean="0"/>
              <a:t>other TIN-persons </a:t>
            </a:r>
            <a:r>
              <a:rPr lang="en-US" dirty="0"/>
              <a:t>from other regions, with other </a:t>
            </a:r>
            <a:r>
              <a:rPr lang="en-US" dirty="0" smtClean="0"/>
              <a:t>migratory/flight </a:t>
            </a:r>
            <a:r>
              <a:rPr lang="en-US" dirty="0"/>
              <a:t>journeys and other </a:t>
            </a:r>
            <a:r>
              <a:rPr lang="en-US" dirty="0" smtClean="0"/>
              <a:t>self-assignments</a:t>
            </a:r>
            <a:endParaRPr lang="en-US" dirty="0"/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221826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Inter</a:t>
            </a:r>
            <a:r>
              <a:rPr lang="de-DE" dirty="0"/>
              <a:t>*, </a:t>
            </a:r>
            <a:r>
              <a:rPr lang="de-DE" dirty="0" err="1"/>
              <a:t>trans</a:t>
            </a:r>
            <a:r>
              <a:rPr lang="de-DE" dirty="0"/>
              <a:t>*, </a:t>
            </a:r>
            <a:r>
              <a:rPr lang="de-DE" dirty="0" smtClean="0"/>
              <a:t>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/>
              <a:t>persons</a:t>
            </a:r>
            <a:r>
              <a:rPr lang="de-DE" dirty="0"/>
              <a:t> on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b="1" i="1" dirty="0" err="1" smtClean="0"/>
              <a:t>Social</a:t>
            </a:r>
            <a:r>
              <a:rPr lang="de-DE" b="1" i="1" dirty="0" smtClean="0"/>
              <a:t> </a:t>
            </a:r>
            <a:r>
              <a:rPr lang="de-DE" b="1" i="1" dirty="0" err="1" smtClean="0"/>
              <a:t>dimension</a:t>
            </a:r>
            <a:r>
              <a:rPr lang="de-DE" b="1" i="1" dirty="0" smtClean="0"/>
              <a:t>:</a:t>
            </a:r>
            <a:r>
              <a:rPr lang="de-DE" b="1" dirty="0" smtClean="0"/>
              <a:t> </a:t>
            </a:r>
            <a:r>
              <a:rPr lang="de-DE" dirty="0" err="1" smtClean="0"/>
              <a:t>learning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respecting</a:t>
            </a:r>
            <a:r>
              <a:rPr lang="de-DE" dirty="0" smtClean="0"/>
              <a:t> the </a:t>
            </a:r>
            <a:r>
              <a:rPr lang="de-DE" dirty="0" err="1" smtClean="0"/>
              <a:t>spectrum</a:t>
            </a:r>
            <a:r>
              <a:rPr lang="de-DE" dirty="0" smtClean="0"/>
              <a:t> of </a:t>
            </a:r>
            <a:r>
              <a:rPr lang="de-DE" dirty="0" err="1" smtClean="0"/>
              <a:t>behaviour</a:t>
            </a:r>
            <a:r>
              <a:rPr lang="de-DE" dirty="0" smtClean="0"/>
              <a:t> of TIN </a:t>
            </a:r>
            <a:r>
              <a:rPr lang="de-DE" dirty="0" err="1" smtClean="0"/>
              <a:t>persons</a:t>
            </a:r>
            <a:r>
              <a:rPr lang="de-DE" dirty="0" smtClean="0"/>
              <a:t> on the </a:t>
            </a:r>
            <a:r>
              <a:rPr lang="de-DE" dirty="0" err="1" smtClean="0"/>
              <a:t>flight</a:t>
            </a:r>
            <a:r>
              <a:rPr lang="de-DE" dirty="0" smtClean="0"/>
              <a:t>, also in the light of the </a:t>
            </a:r>
            <a:r>
              <a:rPr lang="de-DE" dirty="0" err="1" smtClean="0"/>
              <a:t>cultural</a:t>
            </a:r>
            <a:r>
              <a:rPr lang="de-DE" dirty="0" smtClean="0"/>
              <a:t> </a:t>
            </a:r>
            <a:r>
              <a:rPr lang="de-DE" dirty="0" err="1" smtClean="0"/>
              <a:t>context</a:t>
            </a:r>
            <a:r>
              <a:rPr lang="de-DE" dirty="0" smtClean="0"/>
              <a:t>, </a:t>
            </a:r>
            <a:r>
              <a:rPr lang="de-DE" dirty="0" err="1" smtClean="0"/>
              <a:t>regions</a:t>
            </a:r>
            <a:r>
              <a:rPr lang="de-DE" dirty="0" smtClean="0"/>
              <a:t> of </a:t>
            </a:r>
            <a:r>
              <a:rPr lang="de-DE" dirty="0" err="1" smtClean="0"/>
              <a:t>origins</a:t>
            </a:r>
            <a:r>
              <a:rPr lang="de-DE" dirty="0" smtClean="0"/>
              <a:t>, </a:t>
            </a:r>
            <a:r>
              <a:rPr lang="de-DE" dirty="0" err="1" smtClean="0"/>
              <a:t>lived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Scrutinising</a:t>
            </a:r>
            <a:r>
              <a:rPr lang="de-DE" dirty="0" smtClean="0"/>
              <a:t>/</a:t>
            </a:r>
            <a:r>
              <a:rPr lang="de-DE" dirty="0" err="1" smtClean="0"/>
              <a:t>criticising</a:t>
            </a:r>
            <a:r>
              <a:rPr lang="de-DE" dirty="0" smtClean="0"/>
              <a:t> all </a:t>
            </a:r>
            <a:r>
              <a:rPr lang="de-DE" dirty="0" err="1" smtClean="0"/>
              <a:t>forms</a:t>
            </a:r>
            <a:r>
              <a:rPr lang="de-DE" dirty="0" smtClean="0"/>
              <a:t> of </a:t>
            </a:r>
            <a:r>
              <a:rPr lang="de-DE" dirty="0" err="1" smtClean="0"/>
              <a:t>behaviour</a:t>
            </a:r>
            <a:r>
              <a:rPr lang="de-DE" dirty="0" smtClean="0"/>
              <a:t>, </a:t>
            </a:r>
            <a:r>
              <a:rPr lang="de-DE" dirty="0" err="1" smtClean="0"/>
              <a:t>determined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others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expectations</a:t>
            </a:r>
            <a:r>
              <a:rPr lang="de-DE" dirty="0" smtClean="0"/>
              <a:t> </a:t>
            </a:r>
            <a:r>
              <a:rPr lang="de-DE" dirty="0" err="1" smtClean="0"/>
              <a:t>based</a:t>
            </a:r>
            <a:r>
              <a:rPr lang="de-DE" dirty="0" smtClean="0"/>
              <a:t> on such </a:t>
            </a:r>
            <a:r>
              <a:rPr lang="de-DE" dirty="0" err="1" smtClean="0"/>
              <a:t>assumptions</a:t>
            </a:r>
            <a:r>
              <a:rPr lang="de-DE" dirty="0" smtClean="0"/>
              <a:t>; open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</a:t>
            </a:r>
            <a:r>
              <a:rPr lang="de-DE" dirty="0" err="1" smtClean="0"/>
              <a:t>possibilities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self-assigned</a:t>
            </a:r>
            <a:r>
              <a:rPr lang="de-DE" dirty="0" smtClean="0"/>
              <a:t> </a:t>
            </a:r>
            <a:r>
              <a:rPr lang="de-DE" dirty="0" err="1" smtClean="0"/>
              <a:t>behaviour</a:t>
            </a:r>
            <a:endParaRPr lang="de-DE" dirty="0" smtClean="0"/>
          </a:p>
          <a:p>
            <a:r>
              <a:rPr lang="de-DE" dirty="0" err="1" smtClean="0"/>
              <a:t>Avoiding</a:t>
            </a:r>
            <a:r>
              <a:rPr lang="de-DE" dirty="0" smtClean="0"/>
              <a:t> </a:t>
            </a:r>
            <a:r>
              <a:rPr lang="de-DE" dirty="0" err="1" smtClean="0"/>
              <a:t>homogenisation</a:t>
            </a:r>
            <a:r>
              <a:rPr lang="de-DE" dirty="0" smtClean="0"/>
              <a:t> of a </a:t>
            </a:r>
            <a:r>
              <a:rPr lang="de-DE" dirty="0" err="1" smtClean="0"/>
              <a:t>trans</a:t>
            </a:r>
            <a:r>
              <a:rPr lang="de-DE" dirty="0" smtClean="0"/>
              <a:t>*, </a:t>
            </a:r>
            <a:r>
              <a:rPr lang="de-DE" dirty="0" err="1" smtClean="0"/>
              <a:t>inter</a:t>
            </a:r>
            <a:r>
              <a:rPr lang="de-DE" dirty="0" smtClean="0"/>
              <a:t>*, 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arriving</a:t>
            </a:r>
            <a:r>
              <a:rPr lang="de-DE" dirty="0" smtClean="0"/>
              <a:t> in a </a:t>
            </a:r>
            <a:r>
              <a:rPr lang="de-DE" dirty="0" err="1" smtClean="0"/>
              <a:t>place</a:t>
            </a:r>
            <a:r>
              <a:rPr lang="de-DE" dirty="0" smtClean="0"/>
              <a:t>,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places</a:t>
            </a:r>
            <a:r>
              <a:rPr lang="de-DE" dirty="0" smtClean="0"/>
              <a:t>: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probably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 </a:t>
            </a:r>
            <a:r>
              <a:rPr lang="de-DE" dirty="0" err="1" smtClean="0"/>
              <a:t>made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, </a:t>
            </a:r>
            <a:r>
              <a:rPr lang="de-DE" dirty="0" err="1" smtClean="0"/>
              <a:t>during</a:t>
            </a:r>
            <a:r>
              <a:rPr lang="de-DE" dirty="0" smtClean="0"/>
              <a:t> the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arriving</a:t>
            </a:r>
            <a:r>
              <a:rPr lang="de-DE" dirty="0" smtClean="0"/>
              <a:t>; </a:t>
            </a:r>
            <a:r>
              <a:rPr lang="de-DE" dirty="0" err="1" smtClean="0"/>
              <a:t>looking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similarities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differences</a:t>
            </a:r>
            <a:r>
              <a:rPr lang="de-DE" dirty="0" smtClean="0"/>
              <a:t> </a:t>
            </a:r>
            <a:r>
              <a:rPr lang="de-DE" dirty="0" err="1" smtClean="0"/>
              <a:t>beyond</a:t>
            </a:r>
            <a:r>
              <a:rPr lang="de-DE" dirty="0" smtClean="0"/>
              <a:t> </a:t>
            </a:r>
            <a:r>
              <a:rPr lang="de-DE" dirty="0" err="1" smtClean="0"/>
              <a:t>nationalities</a:t>
            </a:r>
            <a:r>
              <a:rPr lang="de-DE" dirty="0" smtClean="0"/>
              <a:t>, </a:t>
            </a:r>
            <a:r>
              <a:rPr lang="de-DE" dirty="0" err="1" smtClean="0"/>
              <a:t>ethnical</a:t>
            </a:r>
            <a:r>
              <a:rPr lang="de-DE" dirty="0" smtClean="0"/>
              <a:t> </a:t>
            </a:r>
            <a:r>
              <a:rPr lang="de-DE" dirty="0" err="1" smtClean="0"/>
              <a:t>belonging</a:t>
            </a:r>
            <a:r>
              <a:rPr lang="de-DE" dirty="0" smtClean="0"/>
              <a:t>, </a:t>
            </a:r>
            <a:r>
              <a:rPr lang="de-DE" dirty="0" err="1" smtClean="0"/>
              <a:t>religious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political</a:t>
            </a:r>
            <a:r>
              <a:rPr lang="de-DE" dirty="0" smtClean="0"/>
              <a:t> </a:t>
            </a:r>
            <a:r>
              <a:rPr lang="de-DE" dirty="0" err="1" smtClean="0"/>
              <a:t>opinions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</a:t>
            </a:r>
            <a:r>
              <a:rPr lang="de-DE" dirty="0" err="1" smtClean="0"/>
              <a:t>convictions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757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err="1"/>
              <a:t>Inter</a:t>
            </a:r>
            <a:r>
              <a:rPr lang="de-DE" dirty="0"/>
              <a:t>*, </a:t>
            </a:r>
            <a:r>
              <a:rPr lang="de-DE" dirty="0" err="1"/>
              <a:t>trans</a:t>
            </a:r>
            <a:r>
              <a:rPr lang="de-DE" dirty="0"/>
              <a:t>*, </a:t>
            </a:r>
            <a:r>
              <a:rPr lang="de-DE" dirty="0" smtClean="0"/>
              <a:t>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/>
              <a:t>persons</a:t>
            </a:r>
            <a:r>
              <a:rPr lang="de-DE" dirty="0"/>
              <a:t> on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b="1" i="1" dirty="0" smtClean="0"/>
              <a:t>Dimension of </a:t>
            </a:r>
            <a:r>
              <a:rPr lang="de-DE" b="1" i="1" dirty="0" err="1" smtClean="0"/>
              <a:t>desire</a:t>
            </a:r>
            <a:r>
              <a:rPr lang="de-DE" b="1" i="1" dirty="0" smtClean="0"/>
              <a:t>:</a:t>
            </a:r>
            <a:r>
              <a:rPr lang="de-DE" b="1" dirty="0" smtClean="0"/>
              <a:t> </a:t>
            </a:r>
            <a:r>
              <a:rPr lang="de-DE" dirty="0" err="1" smtClean="0"/>
              <a:t>recognition</a:t>
            </a:r>
            <a:r>
              <a:rPr lang="de-DE" dirty="0" smtClean="0"/>
              <a:t>, </a:t>
            </a:r>
            <a:r>
              <a:rPr lang="de-DE" dirty="0" err="1" smtClean="0"/>
              <a:t>respect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appreciation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regard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</a:t>
            </a:r>
            <a:r>
              <a:rPr lang="de-DE" dirty="0" err="1" smtClean="0"/>
              <a:t>plurality</a:t>
            </a:r>
            <a:r>
              <a:rPr lang="de-DE" dirty="0" smtClean="0"/>
              <a:t> of different </a:t>
            </a:r>
            <a:r>
              <a:rPr lang="de-DE" dirty="0" err="1" smtClean="0"/>
              <a:t>forms</a:t>
            </a:r>
            <a:r>
              <a:rPr lang="de-DE" dirty="0" smtClean="0"/>
              <a:t> of sexual </a:t>
            </a:r>
            <a:r>
              <a:rPr lang="de-DE" dirty="0" err="1" smtClean="0"/>
              <a:t>desire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forms</a:t>
            </a:r>
            <a:r>
              <a:rPr lang="de-DE" dirty="0" smtClean="0"/>
              <a:t> of </a:t>
            </a:r>
            <a:r>
              <a:rPr lang="de-DE" dirty="0" err="1" smtClean="0"/>
              <a:t>relationship</a:t>
            </a:r>
            <a:r>
              <a:rPr lang="de-DE" dirty="0" smtClean="0"/>
              <a:t> </a:t>
            </a:r>
            <a:r>
              <a:rPr lang="de-DE" dirty="0" err="1" smtClean="0"/>
              <a:t>lived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TIN-</a:t>
            </a:r>
            <a:r>
              <a:rPr lang="de-DE" dirty="0" err="1" smtClean="0"/>
              <a:t>persons</a:t>
            </a:r>
            <a:endParaRPr lang="de-DE" dirty="0" smtClean="0"/>
          </a:p>
          <a:p>
            <a:r>
              <a:rPr lang="de-DE" dirty="0" smtClean="0"/>
              <a:t>Open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guarantee</a:t>
            </a:r>
            <a:r>
              <a:rPr lang="de-DE" dirty="0" smtClean="0"/>
              <a:t> </a:t>
            </a:r>
            <a:r>
              <a:rPr lang="de-DE" dirty="0" err="1" smtClean="0"/>
              <a:t>spaces</a:t>
            </a:r>
            <a:r>
              <a:rPr lang="de-DE" dirty="0" smtClean="0"/>
              <a:t>/</a:t>
            </a:r>
            <a:r>
              <a:rPr lang="de-DE" dirty="0" err="1" smtClean="0"/>
              <a:t>rooms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being</a:t>
            </a:r>
            <a:r>
              <a:rPr lang="de-DE" dirty="0" smtClean="0"/>
              <a:t> </a:t>
            </a:r>
            <a:r>
              <a:rPr lang="de-DE" dirty="0" err="1" smtClean="0"/>
              <a:t>protected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homo-, trans-, non-</a:t>
            </a:r>
            <a:r>
              <a:rPr lang="de-DE" dirty="0" err="1" smtClean="0"/>
              <a:t>binarity</a:t>
            </a:r>
            <a:r>
              <a:rPr lang="de-DE" dirty="0" smtClean="0"/>
              <a:t>-,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plurality</a:t>
            </a:r>
            <a:r>
              <a:rPr lang="de-DE" dirty="0" smtClean="0"/>
              <a:t>-phobie</a:t>
            </a:r>
          </a:p>
          <a:p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 </a:t>
            </a:r>
            <a:r>
              <a:rPr lang="de-DE" dirty="0" err="1" smtClean="0"/>
              <a:t>flight</a:t>
            </a:r>
            <a:r>
              <a:rPr lang="de-DE" dirty="0" smtClean="0"/>
              <a:t>: </a:t>
            </a:r>
            <a:r>
              <a:rPr lang="de-DE" dirty="0" err="1" smtClean="0"/>
              <a:t>living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TIN-person in a </a:t>
            </a:r>
            <a:r>
              <a:rPr lang="de-DE" dirty="0" err="1" smtClean="0"/>
              <a:t>country</a:t>
            </a:r>
            <a:r>
              <a:rPr lang="de-DE" dirty="0" smtClean="0"/>
              <a:t>, </a:t>
            </a:r>
            <a:r>
              <a:rPr lang="de-DE" dirty="0" err="1" smtClean="0"/>
              <a:t>which</a:t>
            </a:r>
            <a:r>
              <a:rPr lang="de-DE" dirty="0" smtClean="0"/>
              <a:t> ist not </a:t>
            </a:r>
            <a:r>
              <a:rPr lang="de-DE" dirty="0" err="1" smtClean="0"/>
              <a:t>respecting</a:t>
            </a:r>
            <a:r>
              <a:rPr lang="de-DE" dirty="0" smtClean="0"/>
              <a:t>, </a:t>
            </a:r>
            <a:r>
              <a:rPr lang="de-DE" dirty="0" err="1" smtClean="0"/>
              <a:t>discriminating</a:t>
            </a:r>
            <a:r>
              <a:rPr lang="de-DE" dirty="0" smtClean="0"/>
              <a:t>, </a:t>
            </a:r>
            <a:r>
              <a:rPr lang="de-DE" dirty="0" err="1" smtClean="0"/>
              <a:t>punishing</a:t>
            </a:r>
            <a:r>
              <a:rPr lang="de-DE" dirty="0" smtClean="0"/>
              <a:t> TIN-</a:t>
            </a:r>
            <a:r>
              <a:rPr lang="de-DE" dirty="0" err="1" smtClean="0"/>
              <a:t>persons</a:t>
            </a:r>
            <a:r>
              <a:rPr lang="de-DE" dirty="0" smtClean="0"/>
              <a:t>;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reasons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the </a:t>
            </a:r>
            <a:r>
              <a:rPr lang="de-DE" dirty="0" err="1" smtClean="0"/>
              <a:t>flight</a:t>
            </a:r>
            <a:r>
              <a:rPr lang="de-DE" dirty="0" smtClean="0"/>
              <a:t> (war, </a:t>
            </a:r>
            <a:r>
              <a:rPr lang="de-DE" dirty="0" err="1" smtClean="0"/>
              <a:t>natural</a:t>
            </a:r>
            <a:r>
              <a:rPr lang="de-DE" dirty="0" smtClean="0"/>
              <a:t> </a:t>
            </a:r>
            <a:r>
              <a:rPr lang="de-DE" dirty="0" err="1" smtClean="0"/>
              <a:t>disaster</a:t>
            </a:r>
            <a:r>
              <a:rPr lang="de-DE" dirty="0" smtClean="0"/>
              <a:t>); a </a:t>
            </a:r>
            <a:r>
              <a:rPr lang="de-DE" dirty="0" err="1" smtClean="0"/>
              <a:t>combination</a:t>
            </a:r>
            <a:r>
              <a:rPr lang="de-DE" dirty="0" smtClean="0"/>
              <a:t> of </a:t>
            </a:r>
            <a:r>
              <a:rPr lang="de-DE" dirty="0" err="1" smtClean="0"/>
              <a:t>reasons</a:t>
            </a:r>
            <a:r>
              <a:rPr lang="de-DE" dirty="0" smtClean="0"/>
              <a:t>; </a:t>
            </a:r>
            <a:r>
              <a:rPr lang="de-DE" dirty="0" err="1" smtClean="0"/>
              <a:t>is</a:t>
            </a:r>
            <a:r>
              <a:rPr lang="de-DE" dirty="0" smtClean="0"/>
              <a:t> the </a:t>
            </a:r>
            <a:r>
              <a:rPr lang="de-DE" dirty="0" err="1" smtClean="0"/>
              <a:t>country</a:t>
            </a:r>
            <a:r>
              <a:rPr lang="de-DE" dirty="0" smtClean="0"/>
              <a:t> of </a:t>
            </a:r>
            <a:r>
              <a:rPr lang="de-DE" dirty="0" err="1" smtClean="0"/>
              <a:t>arrival</a:t>
            </a:r>
            <a:r>
              <a:rPr lang="de-DE" dirty="0" smtClean="0"/>
              <a:t> </a:t>
            </a:r>
            <a:r>
              <a:rPr lang="de-DE" dirty="0" err="1" smtClean="0"/>
              <a:t>choosen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the TIN </a:t>
            </a:r>
            <a:r>
              <a:rPr lang="de-DE" dirty="0" err="1" smtClean="0"/>
              <a:t>person</a:t>
            </a:r>
            <a:r>
              <a:rPr lang="de-DE" dirty="0" smtClean="0"/>
              <a:t> on </a:t>
            </a:r>
            <a:r>
              <a:rPr lang="de-DE" dirty="0" err="1" smtClean="0"/>
              <a:t>flight</a:t>
            </a:r>
            <a:r>
              <a:rPr lang="de-DE" dirty="0" smtClean="0"/>
              <a:t>;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plays</a:t>
            </a:r>
            <a:r>
              <a:rPr lang="de-DE" dirty="0" smtClean="0"/>
              <a:t> the legal </a:t>
            </a:r>
            <a:r>
              <a:rPr lang="de-DE" dirty="0" err="1" smtClean="0"/>
              <a:t>situation</a:t>
            </a:r>
            <a:r>
              <a:rPr lang="de-DE" dirty="0" smtClean="0"/>
              <a:t> </a:t>
            </a:r>
            <a:r>
              <a:rPr lang="de-DE" dirty="0" err="1" smtClean="0"/>
              <a:t>or</a:t>
            </a:r>
            <a:r>
              <a:rPr lang="de-DE" dirty="0" smtClean="0"/>
              <a:t> the </a:t>
            </a:r>
            <a:r>
              <a:rPr lang="de-DE" dirty="0" err="1" smtClean="0"/>
              <a:t>existence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the </a:t>
            </a:r>
            <a:r>
              <a:rPr lang="de-DE" dirty="0" err="1" smtClean="0"/>
              <a:t>activity</a:t>
            </a:r>
            <a:r>
              <a:rPr lang="de-DE" dirty="0" smtClean="0"/>
              <a:t> of a TIN </a:t>
            </a:r>
            <a:r>
              <a:rPr lang="de-DE" dirty="0" err="1" smtClean="0"/>
              <a:t>community</a:t>
            </a:r>
            <a:r>
              <a:rPr lang="de-DE" dirty="0" smtClean="0"/>
              <a:t> in the </a:t>
            </a:r>
            <a:r>
              <a:rPr lang="de-DE" dirty="0" err="1" smtClean="0"/>
              <a:t>country</a:t>
            </a:r>
            <a:r>
              <a:rPr lang="de-DE" dirty="0" smtClean="0"/>
              <a:t> of </a:t>
            </a:r>
            <a:r>
              <a:rPr lang="de-DE" dirty="0" err="1" smtClean="0"/>
              <a:t>arrival</a:t>
            </a:r>
            <a:r>
              <a:rPr lang="de-DE" dirty="0" smtClean="0"/>
              <a:t>; </a:t>
            </a:r>
            <a:r>
              <a:rPr lang="de-DE" dirty="0" err="1" smtClean="0"/>
              <a:t>level</a:t>
            </a:r>
            <a:r>
              <a:rPr lang="de-DE" dirty="0" smtClean="0"/>
              <a:t> of </a:t>
            </a:r>
            <a:r>
              <a:rPr lang="de-DE" dirty="0" err="1" smtClean="0"/>
              <a:t>knowlegde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the legal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daily</a:t>
            </a:r>
            <a:r>
              <a:rPr lang="de-DE" dirty="0" smtClean="0"/>
              <a:t> </a:t>
            </a:r>
            <a:r>
              <a:rPr lang="de-DE" dirty="0" err="1" smtClean="0"/>
              <a:t>situation</a:t>
            </a:r>
            <a:r>
              <a:rPr lang="de-DE" dirty="0" smtClean="0"/>
              <a:t> in the </a:t>
            </a:r>
            <a:r>
              <a:rPr lang="de-DE" dirty="0" err="1" smtClean="0"/>
              <a:t>country</a:t>
            </a:r>
            <a:r>
              <a:rPr lang="de-DE" dirty="0" smtClean="0"/>
              <a:t> of </a:t>
            </a:r>
            <a:r>
              <a:rPr lang="de-DE" dirty="0" err="1" smtClean="0"/>
              <a:t>arrival</a:t>
            </a:r>
            <a:r>
              <a:rPr lang="de-DE" dirty="0" smtClean="0"/>
              <a:t>;  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r>
              <a:rPr lang="de-DE" dirty="0" smtClean="0"/>
              <a:t> </a:t>
            </a:r>
            <a:r>
              <a:rPr lang="de-DE" dirty="0" err="1" smtClean="0"/>
              <a:t>play</a:t>
            </a:r>
            <a:r>
              <a:rPr lang="de-DE" dirty="0" smtClean="0"/>
              <a:t> the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media</a:t>
            </a:r>
            <a:r>
              <a:rPr lang="de-DE" dirty="0" smtClean="0"/>
              <a:t> in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r>
              <a:rPr lang="de-DE" dirty="0" smtClean="0"/>
              <a:t> of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r>
              <a:rPr lang="de-DE" dirty="0" smtClean="0"/>
              <a:t>; </a:t>
            </a:r>
            <a:r>
              <a:rPr lang="de-DE" dirty="0" err="1" smtClean="0"/>
              <a:t>how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deal </a:t>
            </a:r>
            <a:r>
              <a:rPr lang="de-DE" dirty="0" err="1" smtClean="0"/>
              <a:t>with</a:t>
            </a:r>
            <a:r>
              <a:rPr lang="de-DE" dirty="0" smtClean="0"/>
              <a:t> the multi-, </a:t>
            </a:r>
            <a:r>
              <a:rPr lang="de-DE" dirty="0" err="1" smtClean="0"/>
              <a:t>plurilingualism</a:t>
            </a:r>
            <a:r>
              <a:rPr lang="de-DE" dirty="0" smtClean="0"/>
              <a:t> 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54546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First </a:t>
            </a:r>
            <a:r>
              <a:rPr lang="de-DE" dirty="0" err="1" smtClean="0"/>
              <a:t>conclusion</a:t>
            </a:r>
            <a:r>
              <a:rPr lang="de-DE" dirty="0" smtClean="0"/>
              <a:t> –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 smtClean="0"/>
              <a:t>question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High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increasing</a:t>
            </a:r>
            <a:r>
              <a:rPr lang="de-DE" dirty="0" smtClean="0"/>
              <a:t> </a:t>
            </a:r>
            <a:r>
              <a:rPr lang="de-DE" dirty="0" err="1" smtClean="0"/>
              <a:t>complexity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TIN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</a:t>
            </a:r>
            <a:r>
              <a:rPr lang="de-DE" dirty="0" err="1" smtClean="0"/>
              <a:t>reasons</a:t>
            </a:r>
            <a:r>
              <a:rPr lang="de-DE" dirty="0" smtClean="0"/>
              <a:t>, </a:t>
            </a:r>
            <a:r>
              <a:rPr lang="de-DE" dirty="0" err="1" smtClean="0"/>
              <a:t>forms</a:t>
            </a:r>
            <a:r>
              <a:rPr lang="de-DE" dirty="0" smtClean="0"/>
              <a:t>, </a:t>
            </a:r>
            <a:r>
              <a:rPr lang="de-DE" dirty="0" err="1" smtClean="0"/>
              <a:t>experiences</a:t>
            </a:r>
            <a:r>
              <a:rPr lang="de-DE" dirty="0" smtClean="0"/>
              <a:t>, </a:t>
            </a:r>
            <a:r>
              <a:rPr lang="de-DE" dirty="0" err="1" smtClean="0"/>
              <a:t>feelings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perspectives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the </a:t>
            </a:r>
            <a:r>
              <a:rPr lang="de-DE" dirty="0" err="1" smtClean="0"/>
              <a:t>flight</a:t>
            </a:r>
            <a:r>
              <a:rPr lang="de-DE" dirty="0" smtClean="0"/>
              <a:t>/</a:t>
            </a:r>
            <a:r>
              <a:rPr lang="de-DE" dirty="0" err="1" smtClean="0"/>
              <a:t>migration</a:t>
            </a:r>
            <a:endParaRPr lang="de-DE" dirty="0" smtClean="0"/>
          </a:p>
          <a:p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specific</a:t>
            </a:r>
            <a:r>
              <a:rPr lang="de-DE" dirty="0" smtClean="0"/>
              <a:t> </a:t>
            </a:r>
            <a:r>
              <a:rPr lang="de-DE" dirty="0" err="1" smtClean="0"/>
              <a:t>requirements</a:t>
            </a:r>
            <a:r>
              <a:rPr lang="de-DE" dirty="0" smtClean="0"/>
              <a:t>, </a:t>
            </a:r>
            <a:r>
              <a:rPr lang="de-DE" dirty="0" err="1" smtClean="0"/>
              <a:t>demands</a:t>
            </a:r>
            <a:r>
              <a:rPr lang="de-DE" dirty="0" smtClean="0"/>
              <a:t>, </a:t>
            </a:r>
            <a:r>
              <a:rPr lang="de-DE" dirty="0" err="1" smtClean="0"/>
              <a:t>needs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respected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regards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TIN </a:t>
            </a:r>
            <a:r>
              <a:rPr lang="de-DE" dirty="0" err="1" smtClean="0"/>
              <a:t>persons</a:t>
            </a:r>
            <a:r>
              <a:rPr lang="de-DE" dirty="0" smtClean="0"/>
              <a:t> on the </a:t>
            </a:r>
            <a:r>
              <a:rPr lang="de-DE" dirty="0" err="1" smtClean="0"/>
              <a:t>flight</a:t>
            </a:r>
            <a:r>
              <a:rPr lang="de-DE" dirty="0" smtClean="0"/>
              <a:t> ?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2960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 smtClean="0"/>
              <a:t>Interviews </a:t>
            </a:r>
            <a:r>
              <a:rPr lang="de-DE" dirty="0" err="1" smtClean="0"/>
              <a:t>with</a:t>
            </a:r>
            <a:r>
              <a:rPr lang="de-DE" dirty="0" smtClean="0"/>
              <a:t> professionals </a:t>
            </a:r>
            <a:br>
              <a:rPr lang="de-DE" dirty="0" smtClean="0"/>
            </a:br>
            <a:r>
              <a:rPr lang="de-DE" dirty="0" smtClean="0"/>
              <a:t>June 2019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staff</a:t>
            </a:r>
            <a:r>
              <a:rPr lang="de-DE" dirty="0" smtClean="0"/>
              <a:t> </a:t>
            </a:r>
            <a:r>
              <a:rPr lang="de-DE" dirty="0" err="1" smtClean="0"/>
              <a:t>member</a:t>
            </a:r>
            <a:r>
              <a:rPr lang="de-DE" dirty="0" smtClean="0"/>
              <a:t> of a </a:t>
            </a:r>
            <a:r>
              <a:rPr lang="de-DE" dirty="0" err="1" smtClean="0"/>
              <a:t>refugee</a:t>
            </a:r>
            <a:r>
              <a:rPr lang="de-DE" dirty="0" smtClean="0"/>
              <a:t> </a:t>
            </a:r>
            <a:r>
              <a:rPr lang="de-DE" dirty="0" err="1" smtClean="0"/>
              <a:t>residence</a:t>
            </a:r>
            <a:r>
              <a:rPr lang="de-DE" dirty="0" smtClean="0"/>
              <a:t> in Luxembourg</a:t>
            </a:r>
          </a:p>
          <a:p>
            <a:r>
              <a:rPr lang="de-DE" dirty="0" smtClean="0"/>
              <a:t>A </a:t>
            </a:r>
            <a:r>
              <a:rPr lang="de-DE" dirty="0" err="1" smtClean="0"/>
              <a:t>coordinator</a:t>
            </a:r>
            <a:r>
              <a:rPr lang="de-DE" dirty="0" smtClean="0"/>
              <a:t> of </a:t>
            </a:r>
            <a:r>
              <a:rPr lang="de-DE" dirty="0" err="1" smtClean="0"/>
              <a:t>refugee</a:t>
            </a:r>
            <a:r>
              <a:rPr lang="de-DE" dirty="0" smtClean="0"/>
              <a:t> </a:t>
            </a:r>
            <a:r>
              <a:rPr lang="de-DE" dirty="0" err="1" smtClean="0"/>
              <a:t>residences</a:t>
            </a:r>
            <a:r>
              <a:rPr lang="de-DE" dirty="0" smtClean="0"/>
              <a:t> in Luxembourg</a:t>
            </a:r>
          </a:p>
          <a:p>
            <a:r>
              <a:rPr lang="de-DE" dirty="0" smtClean="0"/>
              <a:t>An </a:t>
            </a:r>
            <a:r>
              <a:rPr lang="de-DE" dirty="0" err="1" smtClean="0"/>
              <a:t>advisor</a:t>
            </a:r>
            <a:r>
              <a:rPr lang="de-DE" dirty="0" smtClean="0"/>
              <a:t> </a:t>
            </a:r>
            <a:r>
              <a:rPr lang="de-DE" dirty="0" err="1" smtClean="0"/>
              <a:t>within</a:t>
            </a:r>
            <a:r>
              <a:rPr lang="de-DE" dirty="0" smtClean="0"/>
              <a:t> a </a:t>
            </a:r>
            <a:r>
              <a:rPr lang="de-DE" dirty="0" err="1" smtClean="0"/>
              <a:t>center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LGBTIQA* in Germany</a:t>
            </a:r>
          </a:p>
          <a:p>
            <a:r>
              <a:rPr lang="de-DE" dirty="0" smtClean="0"/>
              <a:t>An </a:t>
            </a:r>
            <a:r>
              <a:rPr lang="de-DE" dirty="0" err="1" smtClean="0"/>
              <a:t>advisor</a:t>
            </a:r>
            <a:r>
              <a:rPr lang="de-DE" dirty="0" smtClean="0"/>
              <a:t> of a </a:t>
            </a:r>
            <a:r>
              <a:rPr lang="de-DE" dirty="0" err="1" smtClean="0"/>
              <a:t>church</a:t>
            </a:r>
            <a:r>
              <a:rPr lang="de-DE" dirty="0" smtClean="0"/>
              <a:t>/</a:t>
            </a:r>
            <a:r>
              <a:rPr lang="de-DE" dirty="0" err="1" smtClean="0"/>
              <a:t>religious</a:t>
            </a:r>
            <a:r>
              <a:rPr lang="de-DE" dirty="0" smtClean="0"/>
              <a:t> </a:t>
            </a:r>
            <a:r>
              <a:rPr lang="de-DE" dirty="0" err="1" smtClean="0"/>
              <a:t>institution</a:t>
            </a:r>
            <a:r>
              <a:rPr lang="de-DE" dirty="0" smtClean="0"/>
              <a:t> </a:t>
            </a:r>
            <a:r>
              <a:rPr lang="de-DE" dirty="0" err="1" smtClean="0"/>
              <a:t>supporting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r>
              <a:rPr lang="de-DE" dirty="0" smtClean="0"/>
              <a:t> on </a:t>
            </a:r>
            <a:r>
              <a:rPr lang="de-DE" dirty="0" err="1" smtClean="0"/>
              <a:t>migration</a:t>
            </a:r>
            <a:r>
              <a:rPr lang="de-DE" dirty="0" smtClean="0"/>
              <a:t>/</a:t>
            </a:r>
            <a:r>
              <a:rPr lang="de-DE" dirty="0" err="1" smtClean="0"/>
              <a:t>flight</a:t>
            </a:r>
            <a:r>
              <a:rPr lang="de-DE" dirty="0" smtClean="0"/>
              <a:t>, Germany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3460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Results</a:t>
            </a:r>
            <a:r>
              <a:rPr lang="de-DE" dirty="0" smtClean="0"/>
              <a:t> 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de-DE" dirty="0" smtClean="0"/>
              <a:t>The </a:t>
            </a:r>
            <a:r>
              <a:rPr lang="de-DE" dirty="0" err="1" smtClean="0"/>
              <a:t>issue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TIN </a:t>
            </a:r>
            <a:r>
              <a:rPr lang="de-DE" dirty="0" err="1" smtClean="0"/>
              <a:t>persons</a:t>
            </a:r>
            <a:r>
              <a:rPr lang="de-DE" dirty="0" smtClean="0"/>
              <a:t> on the </a:t>
            </a:r>
            <a:r>
              <a:rPr lang="de-DE" dirty="0" err="1" smtClean="0"/>
              <a:t>flight</a:t>
            </a:r>
            <a:r>
              <a:rPr lang="de-DE" dirty="0" smtClean="0"/>
              <a:t> in </a:t>
            </a:r>
            <a:r>
              <a:rPr lang="de-DE" dirty="0" err="1" smtClean="0"/>
              <a:t>known</a:t>
            </a:r>
            <a:r>
              <a:rPr lang="de-DE" dirty="0" smtClean="0"/>
              <a:t> </a:t>
            </a:r>
            <a:r>
              <a:rPr lang="de-DE" dirty="0" err="1" smtClean="0"/>
              <a:t>since</a:t>
            </a:r>
            <a:r>
              <a:rPr lang="de-DE" dirty="0" smtClean="0"/>
              <a:t> 2014</a:t>
            </a:r>
          </a:p>
          <a:p>
            <a:r>
              <a:rPr lang="de-DE" dirty="0" smtClean="0"/>
              <a:t>Statistical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missing</a:t>
            </a:r>
            <a:r>
              <a:rPr lang="de-DE" dirty="0" smtClean="0"/>
              <a:t>; </a:t>
            </a:r>
            <a:r>
              <a:rPr lang="de-DE" dirty="0" err="1" smtClean="0"/>
              <a:t>estimation</a:t>
            </a:r>
            <a:r>
              <a:rPr lang="de-DE" dirty="0" smtClean="0"/>
              <a:t>: 10 % of </a:t>
            </a:r>
            <a:r>
              <a:rPr lang="de-DE" dirty="0" err="1" smtClean="0"/>
              <a:t>persons</a:t>
            </a:r>
            <a:r>
              <a:rPr lang="de-DE" dirty="0" smtClean="0"/>
              <a:t> on </a:t>
            </a:r>
            <a:r>
              <a:rPr lang="de-DE" dirty="0" err="1" smtClean="0"/>
              <a:t>flight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trans</a:t>
            </a:r>
            <a:r>
              <a:rPr lang="de-DE" dirty="0" smtClean="0"/>
              <a:t>*; </a:t>
            </a:r>
            <a:r>
              <a:rPr lang="de-DE" dirty="0" err="1" smtClean="0"/>
              <a:t>until</a:t>
            </a:r>
            <a:r>
              <a:rPr lang="de-DE" dirty="0" smtClean="0"/>
              <a:t> the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moment</a:t>
            </a:r>
            <a:r>
              <a:rPr lang="de-DE" dirty="0" smtClean="0"/>
              <a:t> of the interview: </a:t>
            </a:r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inter</a:t>
            </a:r>
            <a:r>
              <a:rPr lang="de-DE" dirty="0" smtClean="0"/>
              <a:t>* </a:t>
            </a:r>
            <a:r>
              <a:rPr lang="de-DE" dirty="0" err="1" smtClean="0"/>
              <a:t>or</a:t>
            </a:r>
            <a:r>
              <a:rPr lang="de-DE" dirty="0" smtClean="0"/>
              <a:t> non-</a:t>
            </a:r>
            <a:r>
              <a:rPr lang="de-DE" dirty="0" err="1" smtClean="0"/>
              <a:t>binary</a:t>
            </a:r>
            <a:r>
              <a:rPr lang="de-DE" dirty="0" smtClean="0"/>
              <a:t> </a:t>
            </a:r>
            <a:r>
              <a:rPr lang="de-DE" dirty="0" err="1" smtClean="0"/>
              <a:t>persons</a:t>
            </a:r>
            <a:endParaRPr lang="de-DE" dirty="0" smtClean="0"/>
          </a:p>
          <a:p>
            <a:r>
              <a:rPr lang="de-DE" dirty="0" smtClean="0"/>
              <a:t>Language </a:t>
            </a:r>
            <a:r>
              <a:rPr lang="de-DE" dirty="0" err="1" smtClean="0"/>
              <a:t>barriers</a:t>
            </a:r>
            <a:r>
              <a:rPr lang="de-DE" dirty="0" smtClean="0"/>
              <a:t> – </a:t>
            </a:r>
            <a:r>
              <a:rPr lang="de-DE" dirty="0" err="1" smtClean="0"/>
              <a:t>need</a:t>
            </a:r>
            <a:r>
              <a:rPr lang="de-DE" dirty="0" smtClean="0"/>
              <a:t> of </a:t>
            </a:r>
            <a:r>
              <a:rPr lang="de-DE" dirty="0" err="1" smtClean="0"/>
              <a:t>systematic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continuous</a:t>
            </a:r>
            <a:r>
              <a:rPr lang="de-DE" dirty="0" smtClean="0"/>
              <a:t> </a:t>
            </a:r>
            <a:r>
              <a:rPr lang="de-DE" dirty="0" err="1" smtClean="0"/>
              <a:t>interpretation</a:t>
            </a:r>
            <a:endParaRPr lang="de-DE" dirty="0" smtClean="0"/>
          </a:p>
          <a:p>
            <a:r>
              <a:rPr lang="de-DE" dirty="0" smtClean="0"/>
              <a:t>The </a:t>
            </a:r>
            <a:r>
              <a:rPr lang="de-DE" dirty="0" err="1" smtClean="0"/>
              <a:t>knowlegde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legal </a:t>
            </a:r>
            <a:r>
              <a:rPr lang="de-DE" dirty="0" err="1" smtClean="0"/>
              <a:t>situation</a:t>
            </a:r>
            <a:r>
              <a:rPr lang="de-DE" dirty="0" smtClean="0"/>
              <a:t> in the </a:t>
            </a:r>
            <a:r>
              <a:rPr lang="de-DE" dirty="0" err="1" smtClean="0"/>
              <a:t>country</a:t>
            </a:r>
            <a:r>
              <a:rPr lang="de-DE" dirty="0" smtClean="0"/>
              <a:t> of </a:t>
            </a:r>
            <a:r>
              <a:rPr lang="de-DE" dirty="0" err="1" smtClean="0"/>
              <a:t>arrival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often</a:t>
            </a:r>
            <a:r>
              <a:rPr lang="de-DE" dirty="0" smtClean="0"/>
              <a:t> </a:t>
            </a:r>
            <a:r>
              <a:rPr lang="de-DE" dirty="0" err="1" smtClean="0"/>
              <a:t>very</a:t>
            </a:r>
            <a:r>
              <a:rPr lang="de-DE" dirty="0" smtClean="0"/>
              <a:t> </a:t>
            </a:r>
            <a:r>
              <a:rPr lang="de-DE" dirty="0" err="1" smtClean="0"/>
              <a:t>low</a:t>
            </a:r>
            <a:endParaRPr lang="de-DE" dirty="0" smtClean="0"/>
          </a:p>
          <a:p>
            <a:r>
              <a:rPr lang="de-DE" dirty="0" smtClean="0"/>
              <a:t>Fear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outing</a:t>
            </a:r>
            <a:r>
              <a:rPr lang="de-DE" dirty="0" smtClean="0"/>
              <a:t> </a:t>
            </a:r>
            <a:r>
              <a:rPr lang="de-DE" dirty="0" err="1" smtClean="0"/>
              <a:t>themselves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trans</a:t>
            </a:r>
            <a:r>
              <a:rPr lang="de-DE" dirty="0" smtClean="0"/>
              <a:t>*</a:t>
            </a:r>
          </a:p>
          <a:p>
            <a:r>
              <a:rPr lang="de-DE" dirty="0" smtClean="0"/>
              <a:t>Emotional </a:t>
            </a:r>
            <a:r>
              <a:rPr lang="de-DE" dirty="0" err="1" smtClean="0"/>
              <a:t>barier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visit</a:t>
            </a:r>
            <a:r>
              <a:rPr lang="de-DE" dirty="0" smtClean="0"/>
              <a:t> a LGBTIQA*-Center</a:t>
            </a:r>
            <a:endParaRPr lang="de-DE" dirty="0"/>
          </a:p>
          <a:p>
            <a:r>
              <a:rPr lang="de-DE" dirty="0" smtClean="0"/>
              <a:t>Fear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detected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of the </a:t>
            </a:r>
            <a:r>
              <a:rPr lang="de-DE" dirty="0" err="1" smtClean="0"/>
              <a:t>ethnic</a:t>
            </a:r>
            <a:r>
              <a:rPr lang="de-DE" dirty="0" smtClean="0"/>
              <a:t> </a:t>
            </a:r>
            <a:r>
              <a:rPr lang="de-DE" dirty="0" err="1" smtClean="0"/>
              <a:t>community</a:t>
            </a:r>
            <a:r>
              <a:rPr lang="de-DE" dirty="0" smtClean="0"/>
              <a:t>, </a:t>
            </a:r>
            <a:r>
              <a:rPr lang="de-DE" dirty="0" err="1" smtClean="0"/>
              <a:t>who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probably</a:t>
            </a:r>
            <a:r>
              <a:rPr lang="de-DE" dirty="0" smtClean="0"/>
              <a:t> a negative </a:t>
            </a:r>
            <a:r>
              <a:rPr lang="de-DE" dirty="0" err="1" smtClean="0"/>
              <a:t>attitude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TIN </a:t>
            </a:r>
            <a:r>
              <a:rPr lang="de-DE" dirty="0" err="1" smtClean="0"/>
              <a:t>persons</a:t>
            </a:r>
            <a:r>
              <a:rPr lang="de-DE" dirty="0" smtClean="0"/>
              <a:t>; </a:t>
            </a:r>
            <a:r>
              <a:rPr lang="de-DE" dirty="0" err="1" smtClean="0"/>
              <a:t>here</a:t>
            </a:r>
            <a:r>
              <a:rPr lang="de-DE" dirty="0" smtClean="0"/>
              <a:t>, </a:t>
            </a:r>
            <a:r>
              <a:rPr lang="de-DE" dirty="0" smtClean="0"/>
              <a:t>the legal </a:t>
            </a:r>
            <a:r>
              <a:rPr lang="de-DE" dirty="0" err="1" smtClean="0"/>
              <a:t>situation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LGBTIQA* in the countries of </a:t>
            </a:r>
            <a:r>
              <a:rPr lang="de-DE" dirty="0" err="1" smtClean="0"/>
              <a:t>origin</a:t>
            </a:r>
            <a:r>
              <a:rPr lang="de-DE" dirty="0" smtClean="0"/>
              <a:t> </a:t>
            </a:r>
            <a:r>
              <a:rPr lang="de-DE" dirty="0" err="1" smtClean="0"/>
              <a:t>plays</a:t>
            </a:r>
            <a:r>
              <a:rPr lang="de-DE" dirty="0" smtClean="0"/>
              <a:t> an </a:t>
            </a:r>
            <a:r>
              <a:rPr lang="de-DE" dirty="0" err="1" smtClean="0"/>
              <a:t>important</a:t>
            </a:r>
            <a:r>
              <a:rPr lang="de-DE" dirty="0" smtClean="0"/>
              <a:t> </a:t>
            </a:r>
            <a:r>
              <a:rPr lang="de-DE" dirty="0" err="1" smtClean="0"/>
              <a:t>role</a:t>
            </a:r>
            <a:endParaRPr lang="de-DE" dirty="0" smtClean="0"/>
          </a:p>
          <a:p>
            <a:r>
              <a:rPr lang="de-DE" dirty="0" smtClean="0"/>
              <a:t>Fear of </a:t>
            </a:r>
            <a:r>
              <a:rPr lang="de-DE" dirty="0" err="1" smtClean="0"/>
              <a:t>social</a:t>
            </a:r>
            <a:r>
              <a:rPr lang="de-DE" dirty="0" smtClean="0"/>
              <a:t> </a:t>
            </a:r>
            <a:r>
              <a:rPr lang="de-DE" dirty="0" err="1" smtClean="0"/>
              <a:t>exclusion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89463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I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 </a:t>
            </a:r>
            <a:r>
              <a:rPr lang="en-US" dirty="0"/>
              <a:t>presentation will bring light in the situation of </a:t>
            </a:r>
            <a:r>
              <a:rPr lang="en-US" dirty="0" smtClean="0"/>
              <a:t>trans*, inter*, and non-binary </a:t>
            </a:r>
            <a:r>
              <a:rPr lang="en-US" dirty="0"/>
              <a:t>persons </a:t>
            </a:r>
            <a:r>
              <a:rPr lang="en-US" dirty="0" smtClean="0"/>
              <a:t>(TIN </a:t>
            </a:r>
            <a:r>
              <a:rPr lang="en-US" dirty="0" smtClean="0"/>
              <a:t>persons</a:t>
            </a:r>
            <a:r>
              <a:rPr lang="en-US" dirty="0" smtClean="0"/>
              <a:t>) during </a:t>
            </a:r>
            <a:r>
              <a:rPr lang="en-US" dirty="0"/>
              <a:t>their </a:t>
            </a:r>
            <a:r>
              <a:rPr lang="en-US" dirty="0" smtClean="0"/>
              <a:t>migration/flight </a:t>
            </a:r>
            <a:r>
              <a:rPr lang="en-US" dirty="0"/>
              <a:t>process. Using the figure of the continuum, gender and migration will be discussed from a more theoretical point of view and used as framework for new </a:t>
            </a:r>
            <a:r>
              <a:rPr lang="en-US" dirty="0" smtClean="0"/>
              <a:t>findings </a:t>
            </a:r>
            <a:r>
              <a:rPr lang="en-US" dirty="0"/>
              <a:t>and needs of inter</a:t>
            </a:r>
            <a:r>
              <a:rPr lang="en-US" dirty="0" smtClean="0"/>
              <a:t>*, </a:t>
            </a:r>
            <a:r>
              <a:rPr lang="en-US" dirty="0"/>
              <a:t>trans* </a:t>
            </a:r>
            <a:r>
              <a:rPr lang="en-US" dirty="0" smtClean="0"/>
              <a:t>and non-binary persons on migration/flight and </a:t>
            </a:r>
            <a:r>
              <a:rPr lang="en-US" dirty="0"/>
              <a:t>professionals working with them, interviewed in Germany and Luxembourg.</a:t>
            </a:r>
          </a:p>
          <a:p>
            <a:r>
              <a:rPr lang="en-US" dirty="0"/>
              <a:t>The presentation will cover the discussion about the theoretical figure of the continuum, developed by Baltes-Löhr in 2014. This figure opens the perspective to estimate all genders as equal and eliminates the more or less hidden </a:t>
            </a:r>
            <a:r>
              <a:rPr lang="en-US" dirty="0" err="1"/>
              <a:t>hierarchization</a:t>
            </a:r>
            <a:r>
              <a:rPr lang="en-US" dirty="0"/>
              <a:t> of a consideration of trans</a:t>
            </a:r>
            <a:r>
              <a:rPr lang="en-US" dirty="0" smtClean="0"/>
              <a:t>*, </a:t>
            </a:r>
            <a:r>
              <a:rPr lang="en-US" dirty="0"/>
              <a:t>inter</a:t>
            </a:r>
            <a:r>
              <a:rPr lang="en-US" dirty="0" smtClean="0"/>
              <a:t>* and non-binary </a:t>
            </a:r>
            <a:r>
              <a:rPr lang="en-US" dirty="0"/>
              <a:t>persons as so called 3rd or 4th gender. </a:t>
            </a:r>
            <a:endParaRPr lang="en-US" dirty="0" smtClean="0"/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130019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de-DE" dirty="0" err="1" smtClean="0"/>
              <a:t>Often</a:t>
            </a:r>
            <a:r>
              <a:rPr lang="de-DE" dirty="0" smtClean="0"/>
              <a:t>, </a:t>
            </a:r>
            <a:r>
              <a:rPr lang="de-DE" dirty="0" smtClean="0"/>
              <a:t>TIN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many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asylum</a:t>
            </a:r>
            <a:r>
              <a:rPr lang="de-DE" dirty="0" smtClean="0"/>
              <a:t> </a:t>
            </a:r>
            <a:r>
              <a:rPr lang="de-DE" dirty="0" err="1" smtClean="0"/>
              <a:t>seekers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not the </a:t>
            </a:r>
            <a:r>
              <a:rPr lang="de-DE" dirty="0" err="1" smtClean="0"/>
              <a:t>possibility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a </a:t>
            </a:r>
            <a:r>
              <a:rPr lang="de-DE" dirty="0" err="1" smtClean="0"/>
              <a:t>room</a:t>
            </a:r>
            <a:r>
              <a:rPr lang="de-DE" dirty="0" smtClean="0"/>
              <a:t> on her </a:t>
            </a:r>
            <a:r>
              <a:rPr lang="de-DE" dirty="0" err="1" smtClean="0"/>
              <a:t>own</a:t>
            </a:r>
            <a:r>
              <a:rPr lang="de-DE" dirty="0" smtClean="0"/>
              <a:t> in the </a:t>
            </a:r>
            <a:r>
              <a:rPr lang="de-DE" dirty="0" err="1" smtClean="0"/>
              <a:t>refugee</a:t>
            </a:r>
            <a:r>
              <a:rPr lang="de-DE" dirty="0" smtClean="0"/>
              <a:t> </a:t>
            </a:r>
            <a:r>
              <a:rPr lang="de-DE" dirty="0" err="1" smtClean="0"/>
              <a:t>residences</a:t>
            </a:r>
            <a:endParaRPr lang="de-DE" dirty="0"/>
          </a:p>
          <a:p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TIN </a:t>
            </a:r>
            <a:r>
              <a:rPr lang="de-DE" dirty="0" err="1" smtClean="0"/>
              <a:t>persons</a:t>
            </a:r>
            <a:r>
              <a:rPr lang="de-DE" dirty="0" smtClean="0"/>
              <a:t> the </a:t>
            </a:r>
            <a:r>
              <a:rPr lang="de-DE" dirty="0" err="1" smtClean="0"/>
              <a:t>need</a:t>
            </a:r>
            <a:r>
              <a:rPr lang="de-DE" dirty="0" smtClean="0"/>
              <a:t> of a strong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close</a:t>
            </a:r>
            <a:r>
              <a:rPr lang="de-DE" dirty="0" smtClean="0"/>
              <a:t> </a:t>
            </a:r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advisors</a:t>
            </a:r>
            <a:r>
              <a:rPr lang="de-DE" dirty="0" smtClean="0"/>
              <a:t>, </a:t>
            </a:r>
            <a:r>
              <a:rPr lang="de-DE" dirty="0" err="1" smtClean="0"/>
              <a:t>medical</a:t>
            </a:r>
            <a:r>
              <a:rPr lang="de-DE" dirty="0" smtClean="0"/>
              <a:t> </a:t>
            </a:r>
            <a:r>
              <a:rPr lang="de-DE" dirty="0" err="1" smtClean="0"/>
              <a:t>doctors</a:t>
            </a:r>
            <a:r>
              <a:rPr lang="de-DE" dirty="0" smtClean="0"/>
              <a:t>, </a:t>
            </a:r>
            <a:r>
              <a:rPr lang="de-DE" dirty="0" err="1" smtClean="0"/>
              <a:t>psychologists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legal </a:t>
            </a:r>
            <a:r>
              <a:rPr lang="de-DE" dirty="0" err="1" smtClean="0"/>
              <a:t>advisor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guaranteed</a:t>
            </a:r>
            <a:endParaRPr lang="de-DE" dirty="0" smtClean="0"/>
          </a:p>
          <a:p>
            <a:r>
              <a:rPr lang="de-DE" dirty="0" err="1" smtClean="0"/>
              <a:t>Broad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on the </a:t>
            </a:r>
            <a:r>
              <a:rPr lang="de-DE" dirty="0" err="1" smtClean="0"/>
              <a:t>side</a:t>
            </a:r>
            <a:r>
              <a:rPr lang="de-DE" dirty="0" smtClean="0"/>
              <a:t> of the </a:t>
            </a:r>
            <a:r>
              <a:rPr lang="de-DE" dirty="0" err="1" smtClean="0"/>
              <a:t>advisor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legal </a:t>
            </a:r>
            <a:r>
              <a:rPr lang="de-DE" dirty="0" err="1" smtClean="0"/>
              <a:t>situation</a:t>
            </a:r>
            <a:r>
              <a:rPr lang="de-DE" dirty="0" smtClean="0"/>
              <a:t> in the countries/</a:t>
            </a:r>
            <a:r>
              <a:rPr lang="de-DE" dirty="0" err="1" smtClean="0"/>
              <a:t>regions</a:t>
            </a:r>
            <a:r>
              <a:rPr lang="de-DE" dirty="0" smtClean="0"/>
              <a:t> of </a:t>
            </a:r>
            <a:r>
              <a:rPr lang="de-DE" dirty="0" err="1" smtClean="0"/>
              <a:t>origins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guaranteed</a:t>
            </a:r>
            <a:endParaRPr lang="de-DE" dirty="0"/>
          </a:p>
          <a:p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makers</a:t>
            </a:r>
            <a:r>
              <a:rPr lang="de-DE" dirty="0" smtClean="0"/>
              <a:t> </a:t>
            </a:r>
            <a:r>
              <a:rPr lang="de-DE" dirty="0" smtClean="0"/>
              <a:t>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sensibilized</a:t>
            </a:r>
            <a:r>
              <a:rPr lang="de-DE" dirty="0" smtClean="0"/>
              <a:t> </a:t>
            </a:r>
            <a:r>
              <a:rPr lang="de-DE" dirty="0" err="1" smtClean="0"/>
              <a:t>during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education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training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</a:t>
            </a:r>
            <a:r>
              <a:rPr lang="de-DE" dirty="0" err="1" smtClean="0"/>
              <a:t>existence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the </a:t>
            </a:r>
            <a:r>
              <a:rPr lang="de-DE" dirty="0" err="1" smtClean="0"/>
              <a:t>living</a:t>
            </a:r>
            <a:r>
              <a:rPr lang="de-DE" dirty="0" smtClean="0"/>
              <a:t> </a:t>
            </a:r>
            <a:r>
              <a:rPr lang="de-DE" dirty="0" err="1" smtClean="0"/>
              <a:t>situations</a:t>
            </a:r>
            <a:r>
              <a:rPr lang="de-DE" dirty="0" smtClean="0"/>
              <a:t> of TIN </a:t>
            </a:r>
            <a:r>
              <a:rPr lang="de-DE" dirty="0" err="1" smtClean="0"/>
              <a:t>persons</a:t>
            </a:r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176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III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de-DE" sz="1600" dirty="0" smtClean="0"/>
              <a:t>In </a:t>
            </a:r>
            <a:r>
              <a:rPr lang="de-DE" sz="1600" dirty="0" err="1" smtClean="0"/>
              <a:t>one</a:t>
            </a:r>
            <a:r>
              <a:rPr lang="de-DE" sz="1600" dirty="0" smtClean="0"/>
              <a:t> </a:t>
            </a:r>
            <a:r>
              <a:rPr lang="de-DE" sz="1600" dirty="0" err="1" smtClean="0"/>
              <a:t>residence</a:t>
            </a:r>
            <a:r>
              <a:rPr lang="de-DE" sz="1600" dirty="0" smtClean="0"/>
              <a:t>: </a:t>
            </a:r>
            <a:r>
              <a:rPr lang="de-DE" sz="1600" dirty="0" err="1" smtClean="0"/>
              <a:t>three</a:t>
            </a:r>
            <a:r>
              <a:rPr lang="de-DE" sz="1600" dirty="0" smtClean="0"/>
              <a:t> </a:t>
            </a:r>
            <a:r>
              <a:rPr lang="de-DE" sz="1600" dirty="0" err="1" smtClean="0"/>
              <a:t>trans</a:t>
            </a:r>
            <a:r>
              <a:rPr lang="de-DE" sz="1600" dirty="0" smtClean="0"/>
              <a:t>* </a:t>
            </a:r>
            <a:r>
              <a:rPr lang="de-DE" sz="1600" dirty="0" err="1" smtClean="0"/>
              <a:t>persons</a:t>
            </a:r>
            <a:endParaRPr lang="de-DE" sz="1600" dirty="0" smtClean="0"/>
          </a:p>
          <a:p>
            <a:r>
              <a:rPr lang="de-DE" sz="1600" dirty="0" err="1" smtClean="0"/>
              <a:t>Reasons</a:t>
            </a:r>
            <a:r>
              <a:rPr lang="de-DE" sz="1600" dirty="0" smtClean="0"/>
              <a:t> </a:t>
            </a:r>
            <a:r>
              <a:rPr lang="de-DE" sz="1600" dirty="0" err="1" smtClean="0"/>
              <a:t>for</a:t>
            </a:r>
            <a:r>
              <a:rPr lang="de-DE" sz="1600" dirty="0" smtClean="0"/>
              <a:t> the </a:t>
            </a:r>
            <a:r>
              <a:rPr lang="de-DE" sz="1600" dirty="0" err="1" smtClean="0"/>
              <a:t>flight</a:t>
            </a:r>
            <a:r>
              <a:rPr lang="de-DE" sz="1600" dirty="0" smtClean="0"/>
              <a:t>: war</a:t>
            </a:r>
          </a:p>
          <a:p>
            <a:r>
              <a:rPr lang="de-DE" sz="1600" dirty="0" smtClean="0"/>
              <a:t>First </a:t>
            </a:r>
            <a:r>
              <a:rPr lang="de-DE" sz="1600" dirty="0" err="1" smtClean="0"/>
              <a:t>need</a:t>
            </a:r>
            <a:r>
              <a:rPr lang="de-DE" sz="1600" dirty="0" smtClean="0"/>
              <a:t>: </a:t>
            </a:r>
            <a:r>
              <a:rPr lang="de-DE" sz="1600" dirty="0" err="1" smtClean="0"/>
              <a:t>confidence-building</a:t>
            </a:r>
            <a:r>
              <a:rPr lang="de-DE" sz="1600" dirty="0" smtClean="0"/>
              <a:t> </a:t>
            </a:r>
            <a:r>
              <a:rPr lang="de-DE" sz="1600" dirty="0" err="1" smtClean="0"/>
              <a:t>talks</a:t>
            </a:r>
            <a:r>
              <a:rPr lang="de-DE" sz="1600" dirty="0" smtClean="0"/>
              <a:t>, </a:t>
            </a:r>
            <a:r>
              <a:rPr lang="de-DE" sz="1600" dirty="0" err="1" smtClean="0"/>
              <a:t>meetings</a:t>
            </a:r>
            <a:r>
              <a:rPr lang="de-DE" sz="1600" dirty="0" smtClean="0"/>
              <a:t>, </a:t>
            </a:r>
            <a:r>
              <a:rPr lang="de-DE" sz="1600" dirty="0" err="1" smtClean="0"/>
              <a:t>consultations</a:t>
            </a:r>
            <a:r>
              <a:rPr lang="de-DE" sz="1600" dirty="0" smtClean="0"/>
              <a:t>, </a:t>
            </a:r>
            <a:r>
              <a:rPr lang="de-DE" sz="1600" dirty="0" err="1" smtClean="0"/>
              <a:t>leisure</a:t>
            </a:r>
            <a:r>
              <a:rPr lang="de-DE" sz="1600" dirty="0" smtClean="0"/>
              <a:t> </a:t>
            </a:r>
            <a:r>
              <a:rPr lang="de-DE" sz="1600" dirty="0" err="1" smtClean="0"/>
              <a:t>opportunities</a:t>
            </a:r>
            <a:endParaRPr lang="de-DE" sz="1600" dirty="0" smtClean="0"/>
          </a:p>
          <a:p>
            <a:r>
              <a:rPr lang="de-DE" sz="1600" dirty="0" smtClean="0"/>
              <a:t>The </a:t>
            </a:r>
            <a:r>
              <a:rPr lang="de-DE" sz="1600" dirty="0" err="1" smtClean="0"/>
              <a:t>life</a:t>
            </a:r>
            <a:r>
              <a:rPr lang="de-DE" sz="1600" dirty="0" smtClean="0"/>
              <a:t> </a:t>
            </a:r>
            <a:r>
              <a:rPr lang="de-DE" sz="1600" dirty="0" err="1" smtClean="0"/>
              <a:t>courses</a:t>
            </a:r>
            <a:r>
              <a:rPr lang="de-DE" sz="1600" dirty="0" smtClean="0"/>
              <a:t>, </a:t>
            </a:r>
            <a:r>
              <a:rPr lang="de-DE" sz="1600" dirty="0" smtClean="0"/>
              <a:t>the </a:t>
            </a:r>
            <a:r>
              <a:rPr lang="de-DE" sz="1600" dirty="0" err="1" smtClean="0"/>
              <a:t>lived</a:t>
            </a:r>
            <a:r>
              <a:rPr lang="de-DE" sz="1600" dirty="0" smtClean="0"/>
              <a:t> </a:t>
            </a:r>
            <a:r>
              <a:rPr lang="de-DE" sz="1600" dirty="0" err="1" smtClean="0"/>
              <a:t>experiences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very</a:t>
            </a:r>
            <a:r>
              <a:rPr lang="de-DE" sz="1600" dirty="0" smtClean="0"/>
              <a:t> different, </a:t>
            </a:r>
            <a:r>
              <a:rPr lang="de-DE" sz="1600" dirty="0" err="1" smtClean="0"/>
              <a:t>even</a:t>
            </a:r>
            <a:r>
              <a:rPr lang="de-DE" sz="1600" dirty="0" smtClean="0"/>
              <a:t> </a:t>
            </a:r>
            <a:r>
              <a:rPr lang="de-DE" sz="1600" dirty="0" err="1" smtClean="0"/>
              <a:t>when</a:t>
            </a:r>
            <a:r>
              <a:rPr lang="de-DE" sz="1600" dirty="0" smtClean="0"/>
              <a:t> </a:t>
            </a:r>
            <a:r>
              <a:rPr lang="de-DE" sz="1600" dirty="0" err="1" smtClean="0"/>
              <a:t>persons</a:t>
            </a:r>
            <a:r>
              <a:rPr lang="de-DE" sz="1600" dirty="0" smtClean="0"/>
              <a:t> </a:t>
            </a:r>
            <a:r>
              <a:rPr lang="de-DE" sz="1600" dirty="0" err="1" smtClean="0"/>
              <a:t>are</a:t>
            </a:r>
            <a:r>
              <a:rPr lang="de-DE" sz="1600" dirty="0" smtClean="0"/>
              <a:t> </a:t>
            </a:r>
            <a:r>
              <a:rPr lang="de-DE" sz="1600" dirty="0" err="1" smtClean="0"/>
              <a:t>arriving</a:t>
            </a:r>
            <a:r>
              <a:rPr lang="de-DE" sz="1600" dirty="0" smtClean="0"/>
              <a:t> </a:t>
            </a:r>
            <a:r>
              <a:rPr lang="de-DE" sz="1600" dirty="0" err="1" smtClean="0"/>
              <a:t>from</a:t>
            </a:r>
            <a:r>
              <a:rPr lang="de-DE" sz="1600" dirty="0" smtClean="0"/>
              <a:t> the same </a:t>
            </a:r>
            <a:r>
              <a:rPr lang="de-DE" sz="1600" dirty="0" err="1" smtClean="0"/>
              <a:t>country</a:t>
            </a:r>
            <a:r>
              <a:rPr lang="de-DE" sz="1600" dirty="0" smtClean="0"/>
              <a:t> of </a:t>
            </a:r>
            <a:r>
              <a:rPr lang="de-DE" sz="1600" dirty="0" err="1" smtClean="0"/>
              <a:t>origin</a:t>
            </a:r>
            <a:r>
              <a:rPr lang="de-DE" sz="1600" dirty="0" smtClean="0"/>
              <a:t>, e.g. </a:t>
            </a:r>
            <a:r>
              <a:rPr lang="de-DE" sz="1600" dirty="0" err="1" smtClean="0"/>
              <a:t>Syria</a:t>
            </a:r>
            <a:endParaRPr lang="de-DE" sz="1600" dirty="0" smtClean="0"/>
          </a:p>
          <a:p>
            <a:r>
              <a:rPr lang="de-DE" sz="1600" dirty="0" err="1" smtClean="0"/>
              <a:t>One</a:t>
            </a:r>
            <a:r>
              <a:rPr lang="de-DE" sz="1600" dirty="0" smtClean="0"/>
              <a:t> of the </a:t>
            </a:r>
            <a:r>
              <a:rPr lang="de-DE" sz="1600" dirty="0" err="1" smtClean="0"/>
              <a:t>trans</a:t>
            </a:r>
            <a:r>
              <a:rPr lang="de-DE" sz="1600" dirty="0" smtClean="0"/>
              <a:t>* </a:t>
            </a:r>
            <a:r>
              <a:rPr lang="de-DE" sz="1600" dirty="0" err="1" smtClean="0"/>
              <a:t>persons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living</a:t>
            </a:r>
            <a:r>
              <a:rPr lang="de-DE" sz="1600" dirty="0" smtClean="0"/>
              <a:t> </a:t>
            </a:r>
            <a:r>
              <a:rPr lang="de-DE" sz="1600" dirty="0" err="1" smtClean="0"/>
              <a:t>since</a:t>
            </a:r>
            <a:r>
              <a:rPr lang="de-DE" sz="1600" dirty="0" smtClean="0"/>
              <a:t> </a:t>
            </a:r>
            <a:r>
              <a:rPr lang="de-DE" sz="1600" dirty="0" err="1" smtClean="0"/>
              <a:t>two</a:t>
            </a:r>
            <a:r>
              <a:rPr lang="de-DE" sz="1600" dirty="0" smtClean="0"/>
              <a:t> </a:t>
            </a:r>
            <a:r>
              <a:rPr lang="de-DE" sz="1600" dirty="0" err="1" smtClean="0"/>
              <a:t>years</a:t>
            </a:r>
            <a:r>
              <a:rPr lang="de-DE" sz="1600" dirty="0" smtClean="0"/>
              <a:t> on </a:t>
            </a:r>
            <a:r>
              <a:rPr lang="de-DE" sz="1600" dirty="0" err="1" smtClean="0"/>
              <a:t>his</a:t>
            </a:r>
            <a:r>
              <a:rPr lang="de-DE" sz="1600" dirty="0" smtClean="0"/>
              <a:t> </a:t>
            </a:r>
            <a:r>
              <a:rPr lang="de-DE" sz="1600" dirty="0" err="1" smtClean="0"/>
              <a:t>own</a:t>
            </a:r>
            <a:r>
              <a:rPr lang="de-DE" sz="1600" dirty="0" smtClean="0"/>
              <a:t> </a:t>
            </a:r>
            <a:r>
              <a:rPr lang="de-DE" sz="1600" dirty="0" err="1" smtClean="0"/>
              <a:t>appartment</a:t>
            </a:r>
            <a:r>
              <a:rPr lang="de-DE" sz="1600" dirty="0" smtClean="0"/>
              <a:t>, </a:t>
            </a:r>
            <a:r>
              <a:rPr lang="de-DE" sz="1600" dirty="0" err="1" smtClean="0"/>
              <a:t>with</a:t>
            </a:r>
            <a:r>
              <a:rPr lang="de-DE" sz="1600" dirty="0" smtClean="0"/>
              <a:t> a </a:t>
            </a:r>
            <a:r>
              <a:rPr lang="de-DE" sz="1600" dirty="0" err="1" smtClean="0"/>
              <a:t>partner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fully</a:t>
            </a:r>
            <a:r>
              <a:rPr lang="de-DE" sz="1600" dirty="0" smtClean="0"/>
              <a:t> </a:t>
            </a:r>
            <a:r>
              <a:rPr lang="de-DE" sz="1600" dirty="0" err="1" smtClean="0"/>
              <a:t>integrated</a:t>
            </a:r>
            <a:r>
              <a:rPr lang="de-DE" sz="1600" dirty="0" smtClean="0"/>
              <a:t> in the </a:t>
            </a:r>
            <a:r>
              <a:rPr lang="de-DE" sz="1600" dirty="0" err="1" smtClean="0"/>
              <a:t>working</a:t>
            </a:r>
            <a:r>
              <a:rPr lang="de-DE" sz="1600" dirty="0" smtClean="0"/>
              <a:t> </a:t>
            </a:r>
            <a:r>
              <a:rPr lang="de-DE" sz="1600" dirty="0" err="1" smtClean="0"/>
              <a:t>life</a:t>
            </a:r>
            <a:endParaRPr lang="de-DE" sz="1600" dirty="0" smtClean="0"/>
          </a:p>
          <a:p>
            <a:r>
              <a:rPr lang="de-DE" sz="1600" dirty="0" err="1" smtClean="0"/>
              <a:t>One</a:t>
            </a:r>
            <a:r>
              <a:rPr lang="de-DE" sz="1600" dirty="0" smtClean="0"/>
              <a:t> </a:t>
            </a:r>
            <a:r>
              <a:rPr lang="de-DE" sz="1600" dirty="0" err="1" smtClean="0"/>
              <a:t>person</a:t>
            </a:r>
            <a:r>
              <a:rPr lang="de-DE" sz="1600" dirty="0" smtClean="0"/>
              <a:t> </a:t>
            </a:r>
            <a:r>
              <a:rPr lang="de-DE" sz="1600" dirty="0" err="1" smtClean="0"/>
              <a:t>weathered</a:t>
            </a:r>
            <a:r>
              <a:rPr lang="de-DE" sz="1600" dirty="0" smtClean="0"/>
              <a:t> a strong </a:t>
            </a:r>
            <a:r>
              <a:rPr lang="de-DE" sz="1600" dirty="0" err="1" smtClean="0"/>
              <a:t>psychological</a:t>
            </a:r>
            <a:r>
              <a:rPr lang="de-DE" sz="1600" dirty="0" smtClean="0"/>
              <a:t> </a:t>
            </a:r>
            <a:r>
              <a:rPr lang="de-DE" sz="1600" dirty="0" err="1" smtClean="0"/>
              <a:t>crisis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</a:t>
            </a:r>
            <a:r>
              <a:rPr lang="de-DE" sz="1600" dirty="0" err="1" smtClean="0"/>
              <a:t>preparing</a:t>
            </a:r>
            <a:r>
              <a:rPr lang="de-DE" sz="1600" dirty="0" smtClean="0"/>
              <a:t> </a:t>
            </a:r>
            <a:r>
              <a:rPr lang="de-DE" sz="1600" dirty="0" err="1" smtClean="0"/>
              <a:t>their</a:t>
            </a:r>
            <a:r>
              <a:rPr lang="de-DE" sz="1600" dirty="0" smtClean="0"/>
              <a:t> </a:t>
            </a:r>
            <a:r>
              <a:rPr lang="de-DE" sz="1600" dirty="0" err="1" smtClean="0"/>
              <a:t>academic</a:t>
            </a:r>
            <a:r>
              <a:rPr lang="de-DE" sz="1600" dirty="0" smtClean="0"/>
              <a:t> </a:t>
            </a:r>
            <a:r>
              <a:rPr lang="de-DE" sz="1600" dirty="0" err="1" smtClean="0"/>
              <a:t>career</a:t>
            </a:r>
            <a:endParaRPr lang="de-DE" sz="1600" dirty="0" smtClean="0"/>
          </a:p>
          <a:p>
            <a:r>
              <a:rPr lang="de-DE" sz="1600" dirty="0" err="1" smtClean="0"/>
              <a:t>One</a:t>
            </a:r>
            <a:r>
              <a:rPr lang="de-DE" sz="1600" dirty="0" smtClean="0"/>
              <a:t> </a:t>
            </a:r>
            <a:r>
              <a:rPr lang="de-DE" sz="1600" dirty="0" err="1" smtClean="0"/>
              <a:t>person</a:t>
            </a:r>
            <a:r>
              <a:rPr lang="de-DE" sz="1600" dirty="0" smtClean="0"/>
              <a:t> </a:t>
            </a:r>
            <a:r>
              <a:rPr lang="de-DE" sz="1600" dirty="0" err="1" smtClean="0"/>
              <a:t>is</a:t>
            </a:r>
            <a:r>
              <a:rPr lang="de-DE" sz="1600" dirty="0" smtClean="0"/>
              <a:t> just </a:t>
            </a:r>
            <a:r>
              <a:rPr lang="de-DE" sz="1600" dirty="0" err="1" smtClean="0"/>
              <a:t>arrived</a:t>
            </a:r>
            <a:r>
              <a:rPr lang="de-DE" sz="1600" dirty="0" smtClean="0"/>
              <a:t> </a:t>
            </a:r>
            <a:r>
              <a:rPr lang="de-DE" sz="1600" dirty="0" err="1" smtClean="0"/>
              <a:t>and</a:t>
            </a:r>
            <a:r>
              <a:rPr lang="de-DE" sz="1600" dirty="0" smtClean="0"/>
              <a:t> in a </a:t>
            </a:r>
            <a:r>
              <a:rPr lang="de-DE" sz="1600" dirty="0" err="1" smtClean="0"/>
              <a:t>pschological</a:t>
            </a:r>
            <a:r>
              <a:rPr lang="de-DE" sz="1600" dirty="0" smtClean="0"/>
              <a:t> </a:t>
            </a:r>
            <a:r>
              <a:rPr lang="de-DE" sz="1600" dirty="0" err="1" smtClean="0"/>
              <a:t>very</a:t>
            </a:r>
            <a:r>
              <a:rPr lang="de-DE" sz="1600" dirty="0" smtClean="0"/>
              <a:t> fragile </a:t>
            </a:r>
            <a:r>
              <a:rPr lang="de-DE" sz="1600" dirty="0" err="1" smtClean="0"/>
              <a:t>situation</a:t>
            </a:r>
            <a:endParaRPr lang="de-DE" sz="1600" dirty="0" smtClean="0"/>
          </a:p>
        </p:txBody>
      </p:sp>
    </p:spTree>
    <p:extLst>
      <p:ext uri="{BB962C8B-B14F-4D97-AF65-F5344CB8AC3E}">
        <p14:creationId xmlns:p14="http://schemas.microsoft.com/office/powerpoint/2010/main" val="232364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IV 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Specialized</a:t>
            </a:r>
            <a:r>
              <a:rPr lang="de-DE" dirty="0" smtClean="0"/>
              <a:t> </a:t>
            </a:r>
            <a:r>
              <a:rPr lang="de-DE" dirty="0" err="1"/>
              <a:t>courses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smtClean="0"/>
              <a:t>the </a:t>
            </a:r>
            <a:r>
              <a:rPr lang="de-DE" dirty="0" err="1" smtClean="0"/>
              <a:t>staff</a:t>
            </a:r>
            <a:r>
              <a:rPr lang="de-DE" dirty="0" smtClean="0"/>
              <a:t> </a:t>
            </a:r>
            <a:r>
              <a:rPr lang="de-DE" dirty="0" err="1" smtClean="0"/>
              <a:t>members</a:t>
            </a:r>
            <a:r>
              <a:rPr lang="de-DE" dirty="0" smtClean="0"/>
              <a:t> </a:t>
            </a:r>
            <a:r>
              <a:rPr lang="de-DE" dirty="0" err="1" smtClean="0"/>
              <a:t>working</a:t>
            </a:r>
            <a:r>
              <a:rPr lang="de-DE" dirty="0" smtClean="0"/>
              <a:t> in </a:t>
            </a:r>
            <a:r>
              <a:rPr lang="de-DE" dirty="0" err="1" smtClean="0"/>
              <a:t>residences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refugees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/>
          </a:p>
          <a:p>
            <a:r>
              <a:rPr lang="de-DE" dirty="0" smtClean="0"/>
              <a:t>Special </a:t>
            </a:r>
            <a:r>
              <a:rPr lang="de-DE" dirty="0" err="1" smtClean="0"/>
              <a:t>working</a:t>
            </a:r>
            <a:r>
              <a:rPr lang="de-DE" dirty="0" smtClean="0"/>
              <a:t> </a:t>
            </a:r>
            <a:r>
              <a:rPr lang="de-DE" dirty="0" err="1" smtClean="0"/>
              <a:t>groups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an </a:t>
            </a:r>
            <a:r>
              <a:rPr lang="de-DE" dirty="0" err="1" smtClean="0"/>
              <a:t>individualised</a:t>
            </a:r>
            <a:r>
              <a:rPr lang="de-DE" dirty="0" smtClean="0"/>
              <a:t> </a:t>
            </a:r>
            <a:r>
              <a:rPr lang="de-DE" dirty="0" err="1" smtClean="0"/>
              <a:t>support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TIN </a:t>
            </a:r>
            <a:r>
              <a:rPr lang="de-DE" dirty="0" err="1" smtClean="0"/>
              <a:t>person</a:t>
            </a:r>
            <a:r>
              <a:rPr lang="de-DE" dirty="0" smtClean="0"/>
              <a:t> on the </a:t>
            </a:r>
            <a:r>
              <a:rPr lang="de-DE" dirty="0" err="1" smtClean="0"/>
              <a:t>flight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established</a:t>
            </a:r>
            <a:r>
              <a:rPr lang="de-DE" dirty="0" smtClean="0"/>
              <a:t> </a:t>
            </a:r>
          </a:p>
          <a:p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residence</a:t>
            </a:r>
            <a:r>
              <a:rPr lang="de-DE" dirty="0" smtClean="0"/>
              <a:t> must/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specialized</a:t>
            </a:r>
            <a:r>
              <a:rPr lang="de-DE" dirty="0" smtClean="0"/>
              <a:t> in the </a:t>
            </a:r>
            <a:r>
              <a:rPr lang="de-DE" dirty="0" err="1" smtClean="0"/>
              <a:t>field</a:t>
            </a:r>
            <a:r>
              <a:rPr lang="de-DE" dirty="0" smtClean="0"/>
              <a:t> of LGBTIQA* / TIN </a:t>
            </a:r>
            <a:r>
              <a:rPr lang="de-DE" dirty="0" err="1" smtClean="0"/>
              <a:t>persons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4755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V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LGBTIQA*-Center: </a:t>
            </a:r>
            <a:r>
              <a:rPr lang="de-DE" dirty="0" err="1" smtClean="0"/>
              <a:t>six</a:t>
            </a:r>
            <a:r>
              <a:rPr lang="de-DE" dirty="0" smtClean="0"/>
              <a:t> </a:t>
            </a:r>
            <a:r>
              <a:rPr lang="de-DE" dirty="0" err="1" smtClean="0"/>
              <a:t>trans</a:t>
            </a:r>
            <a:r>
              <a:rPr lang="de-DE" dirty="0" smtClean="0"/>
              <a:t>*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Syria</a:t>
            </a:r>
            <a:r>
              <a:rPr lang="de-DE" dirty="0" smtClean="0"/>
              <a:t>, </a:t>
            </a:r>
            <a:r>
              <a:rPr lang="de-DE" dirty="0" err="1" smtClean="0"/>
              <a:t>Iraq</a:t>
            </a:r>
            <a:r>
              <a:rPr lang="de-DE" dirty="0" smtClean="0"/>
              <a:t>, Afghanistan, Pakistan, Malaysia, Somalia</a:t>
            </a:r>
          </a:p>
          <a:p>
            <a:r>
              <a:rPr lang="de-DE" dirty="0" smtClean="0"/>
              <a:t>All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reported</a:t>
            </a:r>
            <a:r>
              <a:rPr lang="de-DE" dirty="0" smtClean="0"/>
              <a:t> </a:t>
            </a:r>
            <a:r>
              <a:rPr lang="de-DE" dirty="0" err="1" smtClean="0"/>
              <a:t>their</a:t>
            </a:r>
            <a:r>
              <a:rPr lang="de-DE" dirty="0" smtClean="0"/>
              <a:t> </a:t>
            </a:r>
            <a:r>
              <a:rPr lang="de-DE" dirty="0" err="1" smtClean="0"/>
              <a:t>own</a:t>
            </a:r>
            <a:r>
              <a:rPr lang="de-DE" dirty="0" smtClean="0"/>
              <a:t> </a:t>
            </a:r>
            <a:r>
              <a:rPr lang="de-DE" dirty="0" err="1" smtClean="0"/>
              <a:t>experiences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sexualized</a:t>
            </a:r>
            <a:r>
              <a:rPr lang="de-DE" dirty="0" smtClean="0"/>
              <a:t> </a:t>
            </a:r>
            <a:r>
              <a:rPr lang="de-DE" dirty="0" err="1" smtClean="0"/>
              <a:t>violence</a:t>
            </a:r>
            <a:endParaRPr lang="de-DE" dirty="0" smtClean="0"/>
          </a:p>
          <a:p>
            <a:r>
              <a:rPr lang="de-DE" dirty="0" err="1" smtClean="0"/>
              <a:t>Problematic</a:t>
            </a:r>
            <a:r>
              <a:rPr lang="de-DE" dirty="0" smtClean="0"/>
              <a:t> </a:t>
            </a:r>
            <a:r>
              <a:rPr lang="de-DE" dirty="0" err="1" smtClean="0"/>
              <a:t>situation</a:t>
            </a:r>
            <a:r>
              <a:rPr lang="de-DE" dirty="0" smtClean="0"/>
              <a:t> </a:t>
            </a:r>
            <a:r>
              <a:rPr lang="de-DE" dirty="0" err="1" smtClean="0"/>
              <a:t>when</a:t>
            </a:r>
            <a:r>
              <a:rPr lang="de-DE" dirty="0" smtClean="0"/>
              <a:t> the </a:t>
            </a:r>
            <a:r>
              <a:rPr lang="de-DE" dirty="0" err="1" smtClean="0"/>
              <a:t>person</a:t>
            </a:r>
            <a:r>
              <a:rPr lang="de-DE" dirty="0" smtClean="0"/>
              <a:t>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started</a:t>
            </a:r>
            <a:r>
              <a:rPr lang="de-DE" dirty="0" smtClean="0"/>
              <a:t> an </a:t>
            </a:r>
            <a:r>
              <a:rPr lang="de-DE" dirty="0" err="1" smtClean="0"/>
              <a:t>hormone</a:t>
            </a:r>
            <a:r>
              <a:rPr lang="de-DE" dirty="0" smtClean="0"/>
              <a:t> </a:t>
            </a:r>
            <a:r>
              <a:rPr lang="de-DE" dirty="0" err="1" smtClean="0"/>
              <a:t>therapy</a:t>
            </a:r>
            <a:r>
              <a:rPr lang="de-DE" dirty="0" smtClean="0"/>
              <a:t> </a:t>
            </a:r>
            <a:r>
              <a:rPr lang="de-DE" dirty="0" err="1" smtClean="0"/>
              <a:t>before</a:t>
            </a:r>
            <a:r>
              <a:rPr lang="de-DE" dirty="0" smtClean="0"/>
              <a:t> the </a:t>
            </a:r>
            <a:r>
              <a:rPr lang="de-DE" dirty="0" err="1" smtClean="0"/>
              <a:t>fleeing</a:t>
            </a:r>
            <a:r>
              <a:rPr lang="de-DE" dirty="0" smtClean="0"/>
              <a:t>: the </a:t>
            </a:r>
            <a:r>
              <a:rPr lang="de-DE" dirty="0" err="1" smtClean="0"/>
              <a:t>medication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ensured</a:t>
            </a:r>
            <a:endParaRPr lang="de-DE" dirty="0" smtClean="0"/>
          </a:p>
          <a:p>
            <a:r>
              <a:rPr lang="de-DE" dirty="0" err="1" smtClean="0"/>
              <a:t>Twofold</a:t>
            </a:r>
            <a:r>
              <a:rPr lang="de-DE" dirty="0" smtClean="0"/>
              <a:t> </a:t>
            </a:r>
            <a:r>
              <a:rPr lang="de-DE" dirty="0" err="1" smtClean="0"/>
              <a:t>discrimination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refugee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trans</a:t>
            </a:r>
            <a:r>
              <a:rPr lang="de-DE" dirty="0" smtClean="0"/>
              <a:t>*</a:t>
            </a:r>
          </a:p>
          <a:p>
            <a:r>
              <a:rPr lang="de-DE" dirty="0" smtClean="0"/>
              <a:t>People </a:t>
            </a:r>
            <a:r>
              <a:rPr lang="de-DE" dirty="0" err="1" smtClean="0"/>
              <a:t>coming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large </a:t>
            </a:r>
            <a:r>
              <a:rPr lang="de-DE" dirty="0" err="1" smtClean="0"/>
              <a:t>cities</a:t>
            </a:r>
            <a:r>
              <a:rPr lang="de-DE" dirty="0" smtClean="0"/>
              <a:t> </a:t>
            </a:r>
            <a:r>
              <a:rPr lang="de-DE" dirty="0" err="1" smtClean="0"/>
              <a:t>tend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live also in a large </a:t>
            </a:r>
            <a:r>
              <a:rPr lang="de-DE" dirty="0" err="1" smtClean="0"/>
              <a:t>city</a:t>
            </a:r>
            <a:r>
              <a:rPr lang="de-DE" dirty="0" smtClean="0"/>
              <a:t> in the </a:t>
            </a:r>
            <a:r>
              <a:rPr lang="de-DE" dirty="0" err="1" smtClean="0"/>
              <a:t>arrival</a:t>
            </a:r>
            <a:r>
              <a:rPr lang="de-DE" dirty="0" smtClean="0"/>
              <a:t> </a:t>
            </a:r>
            <a:r>
              <a:rPr lang="de-DE" dirty="0" err="1" smtClean="0"/>
              <a:t>country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887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VI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dirty="0" err="1" smtClean="0"/>
              <a:t>Cooperation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task</a:t>
            </a:r>
            <a:r>
              <a:rPr lang="de-DE" dirty="0" smtClean="0"/>
              <a:t> </a:t>
            </a:r>
            <a:r>
              <a:rPr lang="de-DE" dirty="0" err="1" smtClean="0"/>
              <a:t>sharing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 </a:t>
            </a:r>
            <a:r>
              <a:rPr lang="de-DE" dirty="0" err="1" smtClean="0"/>
              <a:t>institutions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/>
          </a:p>
          <a:p>
            <a:r>
              <a:rPr lang="de-DE" dirty="0" err="1" smtClean="0"/>
              <a:t>Decision</a:t>
            </a:r>
            <a:r>
              <a:rPr lang="de-DE" dirty="0" smtClean="0"/>
              <a:t> </a:t>
            </a:r>
            <a:r>
              <a:rPr lang="de-DE" dirty="0" err="1" smtClean="0"/>
              <a:t>makers</a:t>
            </a:r>
            <a:r>
              <a:rPr lang="de-DE" dirty="0" smtClean="0"/>
              <a:t> </a:t>
            </a:r>
            <a:r>
              <a:rPr lang="de-DE" dirty="0" err="1" smtClean="0"/>
              <a:t>respect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smtClean="0"/>
              <a:t>the expert </a:t>
            </a:r>
            <a:r>
              <a:rPr lang="de-DE" dirty="0" err="1" smtClean="0"/>
              <a:t>opinions</a:t>
            </a:r>
            <a:r>
              <a:rPr lang="de-DE" dirty="0" smtClean="0"/>
              <a:t> of professionals </a:t>
            </a:r>
            <a:r>
              <a:rPr lang="de-DE" dirty="0" err="1" smtClean="0"/>
              <a:t>working</a:t>
            </a:r>
            <a:r>
              <a:rPr lang="de-DE" dirty="0" smtClean="0"/>
              <a:t> in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centers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refugees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/</a:t>
            </a:r>
            <a:r>
              <a:rPr lang="de-DE" dirty="0" err="1" smtClean="0"/>
              <a:t>or</a:t>
            </a:r>
            <a:r>
              <a:rPr lang="de-DE" dirty="0" smtClean="0"/>
              <a:t> LGBTIQA* </a:t>
            </a:r>
            <a:r>
              <a:rPr lang="de-DE" dirty="0" err="1" smtClean="0"/>
              <a:t>persons</a:t>
            </a:r>
            <a:endParaRPr lang="de-DE" dirty="0"/>
          </a:p>
          <a:p>
            <a:r>
              <a:rPr lang="de-DE" dirty="0" smtClean="0"/>
              <a:t>All professionals </a:t>
            </a:r>
            <a:r>
              <a:rPr lang="de-DE" dirty="0" err="1" smtClean="0"/>
              <a:t>should</a:t>
            </a:r>
            <a:r>
              <a:rPr lang="de-DE" dirty="0" smtClean="0"/>
              <a:t> </a:t>
            </a:r>
            <a:r>
              <a:rPr lang="de-DE" dirty="0" err="1" smtClean="0"/>
              <a:t>have</a:t>
            </a:r>
            <a:r>
              <a:rPr lang="de-DE" dirty="0" smtClean="0"/>
              <a:t> </a:t>
            </a:r>
            <a:r>
              <a:rPr lang="de-DE" dirty="0" err="1" smtClean="0"/>
              <a:t>knowledge</a:t>
            </a:r>
            <a:r>
              <a:rPr lang="de-DE" dirty="0" smtClean="0"/>
              <a:t> </a:t>
            </a:r>
            <a:r>
              <a:rPr lang="de-DE" dirty="0" err="1" smtClean="0"/>
              <a:t>related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the </a:t>
            </a:r>
            <a:r>
              <a:rPr lang="de-DE" dirty="0" err="1" smtClean="0"/>
              <a:t>situations</a:t>
            </a:r>
            <a:r>
              <a:rPr lang="de-DE" dirty="0" smtClean="0"/>
              <a:t> of TIN </a:t>
            </a:r>
            <a:r>
              <a:rPr lang="de-DE" dirty="0" err="1" smtClean="0"/>
              <a:t>persons</a:t>
            </a:r>
            <a:r>
              <a:rPr lang="de-DE" dirty="0"/>
              <a:t>; </a:t>
            </a:r>
            <a:r>
              <a:rPr lang="de-DE" dirty="0" smtClean="0"/>
              <a:t>professionals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prejudiced</a:t>
            </a:r>
            <a:r>
              <a:rPr lang="de-DE" dirty="0" smtClean="0"/>
              <a:t> </a:t>
            </a:r>
            <a:r>
              <a:rPr lang="de-DE" dirty="0" err="1" smtClean="0"/>
              <a:t>attitudes</a:t>
            </a:r>
            <a:r>
              <a:rPr lang="de-DE" dirty="0" smtClean="0"/>
              <a:t> </a:t>
            </a:r>
            <a:r>
              <a:rPr lang="de-DE" dirty="0" err="1" smtClean="0"/>
              <a:t>against</a:t>
            </a:r>
            <a:r>
              <a:rPr lang="de-DE" dirty="0" smtClean="0"/>
              <a:t> TIN </a:t>
            </a:r>
            <a:r>
              <a:rPr lang="de-DE" dirty="0" err="1" smtClean="0"/>
              <a:t>or</a:t>
            </a:r>
            <a:r>
              <a:rPr lang="de-DE" dirty="0" smtClean="0"/>
              <a:t> LGBTIQA*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should</a:t>
            </a:r>
            <a:r>
              <a:rPr lang="de-DE" dirty="0" smtClean="0"/>
              <a:t> not </a:t>
            </a:r>
            <a:r>
              <a:rPr lang="de-DE" dirty="0" err="1" smtClean="0"/>
              <a:t>be</a:t>
            </a:r>
            <a:r>
              <a:rPr lang="de-DE" dirty="0" smtClean="0"/>
              <a:t> in professional </a:t>
            </a:r>
            <a:r>
              <a:rPr lang="de-DE" dirty="0" err="1" smtClean="0"/>
              <a:t>contact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TIN </a:t>
            </a:r>
            <a:r>
              <a:rPr lang="de-DE" dirty="0" err="1" smtClean="0"/>
              <a:t>persons</a:t>
            </a:r>
            <a:r>
              <a:rPr lang="de-DE" dirty="0" smtClean="0"/>
              <a:t> </a:t>
            </a:r>
            <a:r>
              <a:rPr lang="de-DE" dirty="0" err="1" smtClean="0"/>
              <a:t>as</a:t>
            </a:r>
            <a:r>
              <a:rPr lang="de-DE" dirty="0" smtClean="0"/>
              <a:t> </a:t>
            </a:r>
            <a:r>
              <a:rPr lang="de-DE" dirty="0" err="1" smtClean="0"/>
              <a:t>asylum</a:t>
            </a:r>
            <a:r>
              <a:rPr lang="de-DE" dirty="0" smtClean="0"/>
              <a:t> </a:t>
            </a:r>
            <a:r>
              <a:rPr lang="de-DE" dirty="0" err="1" smtClean="0"/>
              <a:t>seekers</a:t>
            </a:r>
            <a:endParaRPr lang="de-DE" dirty="0" smtClean="0"/>
          </a:p>
          <a:p>
            <a:r>
              <a:rPr lang="de-DE" dirty="0" smtClean="0"/>
              <a:t>All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center</a:t>
            </a:r>
            <a:r>
              <a:rPr lang="de-DE" dirty="0" smtClean="0"/>
              <a:t> must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well</a:t>
            </a:r>
            <a:r>
              <a:rPr lang="de-DE" dirty="0" smtClean="0"/>
              <a:t> </a:t>
            </a:r>
            <a:r>
              <a:rPr lang="de-DE" dirty="0" err="1" smtClean="0"/>
              <a:t>equipped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personal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resources</a:t>
            </a:r>
            <a:r>
              <a:rPr lang="de-DE" dirty="0" smtClean="0"/>
              <a:t>; the </a:t>
            </a:r>
            <a:r>
              <a:rPr lang="de-DE" dirty="0" err="1" smtClean="0"/>
              <a:t>work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not </a:t>
            </a:r>
            <a:r>
              <a:rPr lang="lb-LU" dirty="0" err="1"/>
              <a:t>exclusively</a:t>
            </a:r>
            <a:r>
              <a:rPr lang="lb-LU" dirty="0"/>
              <a:t> </a:t>
            </a:r>
            <a:r>
              <a:rPr lang="lb-LU" dirty="0" smtClean="0"/>
              <a:t>b</a:t>
            </a:r>
            <a:r>
              <a:rPr lang="de-DE" dirty="0" smtClean="0"/>
              <a:t>e </a:t>
            </a:r>
            <a:r>
              <a:rPr lang="de-DE" dirty="0" err="1" smtClean="0"/>
              <a:t>guaranteed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smtClean="0"/>
              <a:t>the </a:t>
            </a:r>
            <a:r>
              <a:rPr lang="de-DE" dirty="0" err="1" smtClean="0"/>
              <a:t>involment</a:t>
            </a:r>
            <a:r>
              <a:rPr lang="de-DE" dirty="0" smtClean="0"/>
              <a:t> of </a:t>
            </a:r>
            <a:r>
              <a:rPr lang="de-DE" dirty="0" err="1" smtClean="0"/>
              <a:t>volunteers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6560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r>
              <a:rPr lang="de-DE" dirty="0" smtClean="0"/>
              <a:t> VII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Motto </a:t>
            </a:r>
            <a:r>
              <a:rPr lang="de-DE" dirty="0" err="1" smtClean="0"/>
              <a:t>for</a:t>
            </a:r>
            <a:r>
              <a:rPr lang="de-DE" dirty="0" smtClean="0"/>
              <a:t> the </a:t>
            </a:r>
            <a:r>
              <a:rPr lang="de-DE" dirty="0" err="1" smtClean="0"/>
              <a:t>cooperation</a:t>
            </a:r>
            <a:r>
              <a:rPr lang="de-DE" dirty="0" smtClean="0"/>
              <a:t> : </a:t>
            </a:r>
            <a:r>
              <a:rPr lang="de-DE" dirty="0" err="1" smtClean="0"/>
              <a:t>recognising</a:t>
            </a:r>
            <a:r>
              <a:rPr lang="de-DE" dirty="0" smtClean="0"/>
              <a:t> – </a:t>
            </a:r>
            <a:r>
              <a:rPr lang="de-DE" dirty="0" err="1" smtClean="0"/>
              <a:t>discussing</a:t>
            </a:r>
            <a:r>
              <a:rPr lang="de-DE" dirty="0" smtClean="0"/>
              <a:t> – </a:t>
            </a:r>
            <a:r>
              <a:rPr lang="de-DE" dirty="0" err="1" smtClean="0"/>
              <a:t>solving</a:t>
            </a:r>
            <a:endParaRPr lang="de-DE" dirty="0" smtClean="0"/>
          </a:p>
          <a:p>
            <a:r>
              <a:rPr lang="de-DE" dirty="0" err="1" smtClean="0"/>
              <a:t>Continuously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: </a:t>
            </a:r>
            <a:r>
              <a:rPr lang="de-DE" dirty="0" err="1" smtClean="0"/>
              <a:t>information</a:t>
            </a:r>
            <a:r>
              <a:rPr lang="de-DE" dirty="0" smtClean="0"/>
              <a:t> in different </a:t>
            </a:r>
            <a:r>
              <a:rPr lang="de-DE" dirty="0" err="1" smtClean="0"/>
              <a:t>languages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each</a:t>
            </a:r>
            <a:r>
              <a:rPr lang="de-DE" dirty="0" smtClean="0"/>
              <a:t> </a:t>
            </a:r>
            <a:r>
              <a:rPr lang="de-DE" dirty="0" err="1" smtClean="0"/>
              <a:t>arriving</a:t>
            </a:r>
            <a:r>
              <a:rPr lang="de-DE" dirty="0" smtClean="0"/>
              <a:t> </a:t>
            </a:r>
            <a:r>
              <a:rPr lang="de-DE" dirty="0" err="1" smtClean="0"/>
              <a:t>person</a:t>
            </a:r>
            <a:r>
              <a:rPr lang="de-DE" dirty="0" smtClean="0"/>
              <a:t> on the </a:t>
            </a:r>
            <a:r>
              <a:rPr lang="de-DE" dirty="0" err="1" smtClean="0"/>
              <a:t>flight</a:t>
            </a:r>
            <a:endParaRPr lang="de-DE" dirty="0" smtClean="0"/>
          </a:p>
          <a:p>
            <a:r>
              <a:rPr lang="de-DE" dirty="0" err="1" smtClean="0"/>
              <a:t>Examples</a:t>
            </a:r>
            <a:r>
              <a:rPr lang="de-DE" dirty="0" smtClean="0"/>
              <a:t>: </a:t>
            </a:r>
            <a:r>
              <a:rPr lang="de-DE" dirty="0" err="1" smtClean="0"/>
              <a:t>Schmit-z</a:t>
            </a:r>
            <a:r>
              <a:rPr lang="de-DE" dirty="0"/>
              <a:t>; Queernet-RLP; </a:t>
            </a:r>
            <a:r>
              <a:rPr lang="de-DE" dirty="0" smtClean="0"/>
              <a:t>Handreichung </a:t>
            </a:r>
            <a:r>
              <a:rPr lang="de-DE" dirty="0"/>
              <a:t>für </a:t>
            </a:r>
            <a:r>
              <a:rPr lang="de-DE" dirty="0" smtClean="0"/>
              <a:t>die Betreuung und Unterstützung </a:t>
            </a:r>
            <a:r>
              <a:rPr lang="de-DE" dirty="0"/>
              <a:t>von LSBTTI*-Flüchtlingen (</a:t>
            </a:r>
            <a:r>
              <a:rPr lang="de-DE" dirty="0" smtClean="0"/>
              <a:t>ASB, LSVD, </a:t>
            </a:r>
            <a:r>
              <a:rPr lang="de-DE" dirty="0"/>
              <a:t>Der </a:t>
            </a:r>
            <a:r>
              <a:rPr lang="de-DE" dirty="0" smtClean="0"/>
              <a:t>Paritätische, Die Beauftragte </a:t>
            </a:r>
            <a:r>
              <a:rPr lang="de-DE" dirty="0"/>
              <a:t>der </a:t>
            </a:r>
            <a:r>
              <a:rPr lang="de-DE" dirty="0" smtClean="0"/>
              <a:t>Bundesregieung </a:t>
            </a:r>
            <a:r>
              <a:rPr lang="de-DE" dirty="0"/>
              <a:t>für Migration, Flüchtinge </a:t>
            </a:r>
            <a:r>
              <a:rPr lang="de-DE" dirty="0" smtClean="0"/>
              <a:t>und Integration</a:t>
            </a:r>
            <a:r>
              <a:rPr lang="de-DE" dirty="0"/>
              <a:t>) </a:t>
            </a: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www.der-paritaetische.de/fileadmin/user_upload/Publikationen/doc/broschuere-lsbtti-fluechtlinge-interaktiv.pdf</a:t>
            </a:r>
            <a:endParaRPr lang="de-DE" dirty="0" smtClean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813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err="1" smtClean="0"/>
              <a:t>Conclusion</a:t>
            </a:r>
            <a:r>
              <a:rPr lang="de-DE" dirty="0" smtClean="0"/>
              <a:t> - Hope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dirty="0" err="1" smtClean="0"/>
              <a:t>There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a </a:t>
            </a:r>
            <a:r>
              <a:rPr lang="de-DE" dirty="0" err="1" smtClean="0"/>
              <a:t>lot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do </a:t>
            </a:r>
          </a:p>
          <a:p>
            <a:pPr marL="0" indent="0" algn="ctr">
              <a:buNone/>
            </a:pPr>
            <a:r>
              <a:rPr lang="de-DE" dirty="0" smtClean="0"/>
              <a:t>in </a:t>
            </a:r>
            <a:r>
              <a:rPr lang="de-DE" dirty="0" err="1" smtClean="0"/>
              <a:t>order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meet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fulfil</a:t>
            </a:r>
            <a:r>
              <a:rPr lang="de-DE" dirty="0" smtClean="0"/>
              <a:t> the </a:t>
            </a:r>
            <a:r>
              <a:rPr lang="de-DE" dirty="0" err="1" smtClean="0"/>
              <a:t>requirements</a:t>
            </a:r>
            <a:r>
              <a:rPr lang="de-DE" dirty="0" smtClean="0"/>
              <a:t> </a:t>
            </a:r>
            <a:endParaRPr lang="de-DE" dirty="0" smtClean="0"/>
          </a:p>
          <a:p>
            <a:pPr marL="0" indent="0" algn="ctr">
              <a:buNone/>
            </a:pPr>
            <a:r>
              <a:rPr lang="de-DE" dirty="0" err="1" smtClean="0"/>
              <a:t>inspired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the </a:t>
            </a:r>
            <a:r>
              <a:rPr lang="de-DE" dirty="0" err="1" smtClean="0"/>
              <a:t>sentence</a:t>
            </a:r>
            <a:endParaRPr lang="de-DE" dirty="0" smtClean="0"/>
          </a:p>
          <a:p>
            <a:pPr marL="0" indent="0" algn="ctr">
              <a:buNone/>
            </a:pPr>
            <a:endParaRPr lang="de-DE" dirty="0" smtClean="0"/>
          </a:p>
          <a:p>
            <a:pPr marL="0" indent="0" algn="ctr">
              <a:buNone/>
            </a:pPr>
            <a:r>
              <a:rPr lang="de-DE" dirty="0" smtClean="0"/>
              <a:t>„Human </a:t>
            </a:r>
            <a:r>
              <a:rPr lang="de-DE" dirty="0" err="1"/>
              <a:t>dignity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 smtClean="0"/>
              <a:t>inviolable</a:t>
            </a:r>
            <a:r>
              <a:rPr lang="de-DE" dirty="0" smtClean="0"/>
              <a:t>“ </a:t>
            </a:r>
            <a:endParaRPr lang="de-DE" dirty="0"/>
          </a:p>
          <a:p>
            <a:pPr marL="0" indent="0" algn="ctr">
              <a:buNone/>
            </a:pPr>
            <a:r>
              <a:rPr lang="de-DE" dirty="0" smtClean="0"/>
              <a:t>„Die Würde des Menschen ist unantastbar“</a:t>
            </a:r>
          </a:p>
        </p:txBody>
      </p:sp>
    </p:spTree>
    <p:extLst>
      <p:ext uri="{BB962C8B-B14F-4D97-AF65-F5344CB8AC3E}">
        <p14:creationId xmlns:p14="http://schemas.microsoft.com/office/powerpoint/2010/main" val="4241155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de-DE" dirty="0"/>
          </a:p>
          <a:p>
            <a:pPr marL="0" indent="0" algn="ctr">
              <a:buNone/>
            </a:pPr>
            <a:r>
              <a:rPr lang="en-US" dirty="0"/>
              <a:t>Thank you very much for your attention !</a:t>
            </a:r>
          </a:p>
          <a:p>
            <a:pPr marL="0" indent="0" algn="ctr">
              <a:buNone/>
            </a:pPr>
            <a:r>
              <a:rPr lang="en-US" dirty="0"/>
              <a:t>I am looking forward to your comments and questions!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Contact: christel.baltes-loehr@uni.lu</a:t>
            </a:r>
            <a:endParaRPr lang="en-US" dirty="0"/>
          </a:p>
          <a:p>
            <a:pPr marL="0" indent="0" algn="ctr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92082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II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Gender as a continuum is based on the four interacting and interchangeable dimensions: physical/body, psychological/feeling, social/behavior, and sexual/sexual orientation, which bring the body, the emotion, the behavior, the desire in a permanent communication between each of them, including a possible shifting.</a:t>
            </a:r>
          </a:p>
          <a:p>
            <a:r>
              <a:rPr lang="en-US" dirty="0"/>
              <a:t>Transferring the figure of the continuum in the field of migration leads to the question how far the bipolar setting of a presumed contradiction between migration as movement and </a:t>
            </a:r>
            <a:r>
              <a:rPr lang="en-US" dirty="0" err="1"/>
              <a:t>settledness</a:t>
            </a:r>
            <a:r>
              <a:rPr lang="en-US" dirty="0"/>
              <a:t> as form of “staying home” reflects the complex and plural reality of human beings. Also, the category of migration will be approaches by using the four dimensions of the continuum. </a:t>
            </a:r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286938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Overview</a:t>
            </a:r>
            <a:r>
              <a:rPr lang="fr-CH" dirty="0" smtClean="0"/>
              <a:t> III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Considering the above mentioned </a:t>
            </a:r>
            <a:r>
              <a:rPr lang="en-US" dirty="0" smtClean="0"/>
              <a:t>background, </a:t>
            </a:r>
            <a:r>
              <a:rPr lang="en-US" dirty="0"/>
              <a:t>the question will be </a:t>
            </a:r>
            <a:r>
              <a:rPr lang="en-US" dirty="0" smtClean="0"/>
              <a:t>discussed, </a:t>
            </a:r>
            <a:r>
              <a:rPr lang="en-US" dirty="0"/>
              <a:t>which specific situations and experiences can be pin pointed related to inter</a:t>
            </a:r>
            <a:r>
              <a:rPr lang="en-US" dirty="0" smtClean="0"/>
              <a:t>*, trans*, and non-binary </a:t>
            </a:r>
            <a:r>
              <a:rPr lang="en-US" dirty="0"/>
              <a:t>persons on migration/flight by regarding the four dimensions: body, feelings, behavior and desire/wishes.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answering this question, the results of interviews with </a:t>
            </a:r>
            <a:r>
              <a:rPr lang="en-US" dirty="0" smtClean="0"/>
              <a:t>professionals working with inter</a:t>
            </a:r>
            <a:r>
              <a:rPr lang="en-US" dirty="0"/>
              <a:t>*, trans*, and </a:t>
            </a:r>
            <a:r>
              <a:rPr lang="en-US" dirty="0" smtClean="0"/>
              <a:t>non-binary persons will </a:t>
            </a:r>
            <a:r>
              <a:rPr lang="en-US" dirty="0"/>
              <a:t>be presented and discussed.</a:t>
            </a:r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1245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Steps</a:t>
            </a:r>
            <a:endParaRPr lang="lb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CH" dirty="0" err="1" smtClean="0"/>
              <a:t>Gender</a:t>
            </a:r>
            <a:r>
              <a:rPr lang="fr-CH" dirty="0" smtClean="0"/>
              <a:t> as a continuum</a:t>
            </a:r>
          </a:p>
          <a:p>
            <a:r>
              <a:rPr lang="fr-CH" dirty="0" smtClean="0"/>
              <a:t>Migration as a continuum</a:t>
            </a:r>
          </a:p>
          <a:p>
            <a:r>
              <a:rPr lang="fr-CH" dirty="0"/>
              <a:t>Inter*, </a:t>
            </a:r>
            <a:r>
              <a:rPr lang="fr-CH" dirty="0" err="1"/>
              <a:t>trans</a:t>
            </a:r>
            <a:r>
              <a:rPr lang="fr-CH" dirty="0"/>
              <a:t>*, </a:t>
            </a:r>
            <a:r>
              <a:rPr lang="fr-CH" dirty="0" smtClean="0"/>
              <a:t>non-</a:t>
            </a:r>
            <a:r>
              <a:rPr lang="fr-CH" dirty="0" err="1" smtClean="0"/>
              <a:t>binary</a:t>
            </a:r>
            <a:r>
              <a:rPr lang="fr-CH" dirty="0" smtClean="0"/>
              <a:t> </a:t>
            </a:r>
            <a:r>
              <a:rPr lang="fr-CH" dirty="0" err="1"/>
              <a:t>persons</a:t>
            </a:r>
            <a:r>
              <a:rPr lang="fr-CH" dirty="0"/>
              <a:t> on </a:t>
            </a:r>
            <a:r>
              <a:rPr lang="fr-CH" dirty="0" smtClean="0"/>
              <a:t>migration/flight </a:t>
            </a:r>
          </a:p>
          <a:p>
            <a:r>
              <a:rPr lang="de-DE" dirty="0"/>
              <a:t>First </a:t>
            </a:r>
            <a:r>
              <a:rPr lang="de-DE" dirty="0" err="1"/>
              <a:t>conclusion</a:t>
            </a:r>
            <a:r>
              <a:rPr lang="de-DE" dirty="0"/>
              <a:t> – </a:t>
            </a:r>
            <a:r>
              <a:rPr lang="de-DE" dirty="0" err="1"/>
              <a:t>next</a:t>
            </a:r>
            <a:r>
              <a:rPr lang="de-DE" dirty="0"/>
              <a:t> </a:t>
            </a:r>
            <a:r>
              <a:rPr lang="de-DE" dirty="0" err="1"/>
              <a:t>question</a:t>
            </a:r>
            <a:r>
              <a:rPr lang="de-DE" dirty="0"/>
              <a:t> </a:t>
            </a:r>
            <a:endParaRPr lang="fr-CH" dirty="0"/>
          </a:p>
          <a:p>
            <a:r>
              <a:rPr lang="en-US" dirty="0" smtClean="0"/>
              <a:t>Interviews </a:t>
            </a:r>
            <a:r>
              <a:rPr lang="en-US" dirty="0"/>
              <a:t>with </a:t>
            </a:r>
            <a:r>
              <a:rPr lang="en-US" dirty="0" smtClean="0"/>
              <a:t>professionals</a:t>
            </a:r>
          </a:p>
          <a:p>
            <a:r>
              <a:rPr lang="en-US" dirty="0" smtClean="0"/>
              <a:t>Results I – VII</a:t>
            </a:r>
          </a:p>
          <a:p>
            <a:r>
              <a:rPr lang="en-US" dirty="0" smtClean="0"/>
              <a:t>Conclusion – Hope </a:t>
            </a:r>
          </a:p>
          <a:p>
            <a:endParaRPr lang="lb-LU" dirty="0"/>
          </a:p>
        </p:txBody>
      </p:sp>
    </p:spTree>
    <p:extLst>
      <p:ext uri="{BB962C8B-B14F-4D97-AF65-F5344CB8AC3E}">
        <p14:creationId xmlns:p14="http://schemas.microsoft.com/office/powerpoint/2010/main" val="135128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Gender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Continuum</a:t>
            </a:r>
            <a:r>
              <a:rPr lang="de-DE" dirty="0" smtClean="0"/>
              <a:t> </a:t>
            </a:r>
            <a:endParaRPr lang="fr-CH" dirty="0"/>
          </a:p>
        </p:txBody>
      </p:sp>
      <p:sp>
        <p:nvSpPr>
          <p:cNvPr id="3" name="Content Placeholder 2">
            <a:hlinkClick r:id="" action="ppaction://hlinkshowjump?jump=nextslide" highlightClick="1"/>
          </p:cNvPr>
          <p:cNvSpPr>
            <a:spLocks noGrp="1"/>
          </p:cNvSpPr>
          <p:nvPr>
            <p:ph idx="1"/>
          </p:nvPr>
        </p:nvSpPr>
        <p:spPr>
          <a:xfrm>
            <a:off x="1501254" y="2057401"/>
            <a:ext cx="6172200" cy="3394472"/>
          </a:xfrm>
          <a:prstGeom prst="actionButtonForwardNext">
            <a:avLst/>
          </a:prstGeom>
        </p:spPr>
        <p:txBody>
          <a:bodyPr>
            <a:normAutofit fontScale="92500" lnSpcReduction="10000"/>
          </a:bodyPr>
          <a:lstStyle/>
          <a:p>
            <a:pPr lvl="0"/>
            <a:endParaRPr lang="de-DE" sz="2325" dirty="0"/>
          </a:p>
          <a:p>
            <a:pPr marL="0" indent="0" algn="ctr">
              <a:buNone/>
            </a:pPr>
            <a:endParaRPr lang="de-DE" dirty="0"/>
          </a:p>
          <a:p>
            <a:pPr marL="0" indent="0" algn="ctr">
              <a:buNone/>
            </a:pP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comprised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dimensions</a:t>
            </a:r>
            <a:r>
              <a:rPr lang="de-DE" dirty="0"/>
              <a:t>: </a:t>
            </a:r>
          </a:p>
          <a:p>
            <a:pPr marL="342900" lvl="1" indent="0" algn="ctr">
              <a:buNone/>
            </a:pPr>
            <a:endParaRPr lang="de-DE" dirty="0" smtClean="0"/>
          </a:p>
          <a:p>
            <a:pPr marL="342900" lvl="1" indent="0" algn="ctr">
              <a:buNone/>
            </a:pPr>
            <a:r>
              <a:rPr lang="de-DE" dirty="0" err="1" smtClean="0"/>
              <a:t>physical</a:t>
            </a:r>
            <a:endParaRPr lang="de-DE" dirty="0" smtClean="0"/>
          </a:p>
          <a:p>
            <a:pPr marL="342900" lvl="1" indent="0" algn="ctr">
              <a:buNone/>
            </a:pPr>
            <a:r>
              <a:rPr lang="de-DE" dirty="0" err="1" smtClean="0"/>
              <a:t>psychological</a:t>
            </a:r>
            <a:endParaRPr lang="de-DE" dirty="0" smtClean="0"/>
          </a:p>
          <a:p>
            <a:pPr marL="342900" lvl="1" indent="0" algn="ctr">
              <a:buNone/>
            </a:pPr>
            <a:r>
              <a:rPr lang="de-DE" dirty="0" err="1" smtClean="0"/>
              <a:t>social</a:t>
            </a:r>
            <a:endParaRPr lang="de-DE" dirty="0" smtClean="0"/>
          </a:p>
          <a:p>
            <a:pPr marL="342900" lvl="1" indent="0" algn="ctr">
              <a:buNone/>
            </a:pPr>
            <a:r>
              <a:rPr lang="de-DE" dirty="0" smtClean="0"/>
              <a:t>sexual</a:t>
            </a:r>
          </a:p>
        </p:txBody>
      </p:sp>
    </p:spTree>
    <p:extLst>
      <p:ext uri="{BB962C8B-B14F-4D97-AF65-F5344CB8AC3E}">
        <p14:creationId xmlns:p14="http://schemas.microsoft.com/office/powerpoint/2010/main" val="194875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1655676" y="2564904"/>
          <a:ext cx="5832648" cy="14634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4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51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26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72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err="1" smtClean="0">
                          <a:solidFill>
                            <a:schemeClr val="tx1"/>
                          </a:solidFill>
                          <a:effectLst/>
                        </a:rPr>
                        <a:t>Dimensions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Known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Related</a:t>
                      </a:r>
                      <a:r>
                        <a:rPr lang="de-DE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</a:t>
                      </a:r>
                      <a:endParaRPr lang="fr-CH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72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err="1" smtClean="0">
                          <a:solidFill>
                            <a:schemeClr val="tx1"/>
                          </a:solidFill>
                          <a:effectLst/>
                        </a:rPr>
                        <a:t>Physical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</a:t>
                      </a:r>
                      <a:endParaRPr lang="fr-CH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Materiality</a:t>
                      </a:r>
                      <a:r>
                        <a:rPr lang="de-DE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/Body</a:t>
                      </a:r>
                      <a:endParaRPr lang="fr-CH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Psychological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identiy</a:t>
                      </a:r>
                      <a:endParaRPr lang="fr-CH" sz="12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Emotion / Feelings</a:t>
                      </a:r>
                      <a:endParaRPr lang="fr-CH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2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err="1" smtClean="0">
                          <a:solidFill>
                            <a:schemeClr val="tx1"/>
                          </a:solidFill>
                          <a:effectLst/>
                        </a:rPr>
                        <a:t>Social</a:t>
                      </a: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  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Gender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Behaviour</a:t>
                      </a:r>
                      <a:endParaRPr lang="fr-CH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2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de-DE" sz="1200" dirty="0" smtClean="0">
                          <a:solidFill>
                            <a:schemeClr val="tx1"/>
                          </a:solidFill>
                          <a:effectLst/>
                        </a:rPr>
                        <a:t>Sexual </a:t>
                      </a:r>
                      <a:endParaRPr lang="fr-CH" sz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Sexuality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 </a:t>
                      </a: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sexual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orientiation</a:t>
                      </a:r>
                      <a:r>
                        <a:rPr lang="fr-CH" sz="12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CH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>
                        <a:lnSpc>
                          <a:spcPct val="15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CH" sz="12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Desire</a:t>
                      </a:r>
                      <a:endParaRPr lang="fr-CH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52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LU" dirty="0" err="1" smtClean="0"/>
              <a:t>Ambiguity</a:t>
            </a:r>
            <a:r>
              <a:rPr lang="fr-LU" dirty="0" smtClean="0"/>
              <a:t> of the dimensions </a:t>
            </a:r>
            <a:endParaRPr lang="fr-L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LU" dirty="0" smtClean="0"/>
              <a:t>Physical/body</a:t>
            </a:r>
          </a:p>
          <a:p>
            <a:r>
              <a:rPr lang="fr-LU" dirty="0" err="1" smtClean="0"/>
              <a:t>Psychological</a:t>
            </a:r>
            <a:r>
              <a:rPr lang="fr-LU" dirty="0" smtClean="0"/>
              <a:t>/feelings</a:t>
            </a:r>
            <a:endParaRPr lang="fr-LU" dirty="0"/>
          </a:p>
          <a:p>
            <a:r>
              <a:rPr lang="fr-LU" dirty="0" smtClean="0"/>
              <a:t>Social/</a:t>
            </a:r>
            <a:r>
              <a:rPr lang="fr-LU" dirty="0" err="1" smtClean="0"/>
              <a:t>behaviour</a:t>
            </a:r>
            <a:endParaRPr lang="fr-LU" dirty="0"/>
          </a:p>
          <a:p>
            <a:r>
              <a:rPr lang="fr-LU" dirty="0" err="1" smtClean="0"/>
              <a:t>Sexual</a:t>
            </a:r>
            <a:r>
              <a:rPr lang="fr-LU" dirty="0" smtClean="0"/>
              <a:t>/</a:t>
            </a:r>
            <a:r>
              <a:rPr lang="fr-LU" dirty="0" err="1" smtClean="0"/>
              <a:t>desire</a:t>
            </a:r>
            <a:endParaRPr lang="fr-LU" dirty="0"/>
          </a:p>
          <a:p>
            <a:endParaRPr lang="fr-LU" dirty="0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3347864" y="2780928"/>
            <a:ext cx="2603757" cy="668125"/>
          </a:xfrm>
          <a:prstGeom prst="straightConnector1">
            <a:avLst/>
          </a:prstGeom>
          <a:ln cmpd="sng">
            <a:solidFill>
              <a:schemeClr val="tx1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283968" y="3290057"/>
            <a:ext cx="1668878" cy="152912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779912" y="3447058"/>
            <a:ext cx="2171709" cy="335738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3196242" y="3457702"/>
            <a:ext cx="2734957" cy="873742"/>
          </a:xfrm>
          <a:prstGeom prst="straightConnector1">
            <a:avLst/>
          </a:prstGeom>
          <a:ln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85771" y="2490135"/>
            <a:ext cx="155458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Not </a:t>
            </a:r>
            <a:r>
              <a:rPr lang="de-DE" dirty="0" err="1" smtClean="0"/>
              <a:t>clearly</a:t>
            </a:r>
            <a:r>
              <a:rPr lang="de-DE" dirty="0" smtClean="0"/>
              <a:t> </a:t>
            </a:r>
            <a:r>
              <a:rPr lang="de-DE" dirty="0" err="1"/>
              <a:t>distinguishable</a:t>
            </a:r>
            <a:r>
              <a:rPr lang="de-DE" dirty="0"/>
              <a:t> </a:t>
            </a:r>
            <a:r>
              <a:rPr lang="de-DE" dirty="0" err="1"/>
              <a:t>from</a:t>
            </a:r>
            <a:r>
              <a:rPr lang="de-DE" dirty="0"/>
              <a:t> </a:t>
            </a:r>
            <a:r>
              <a:rPr lang="de-DE" dirty="0" err="1"/>
              <a:t>each</a:t>
            </a:r>
            <a:r>
              <a:rPr lang="de-DE" dirty="0"/>
              <a:t> </a:t>
            </a:r>
            <a:r>
              <a:rPr lang="de-DE" dirty="0" err="1" smtClean="0"/>
              <a:t>other</a:t>
            </a:r>
            <a:r>
              <a:rPr lang="de-DE" dirty="0" smtClean="0"/>
              <a:t>;</a:t>
            </a:r>
            <a:endParaRPr lang="de-DE" dirty="0"/>
          </a:p>
          <a:p>
            <a:r>
              <a:rPr lang="fr-LU" dirty="0" err="1" smtClean="0"/>
              <a:t>variability</a:t>
            </a:r>
            <a:r>
              <a:rPr lang="fr-LU" dirty="0" smtClean="0"/>
              <a:t> and plural </a:t>
            </a:r>
            <a:r>
              <a:rPr lang="fr-LU" dirty="0" err="1" smtClean="0"/>
              <a:t>forms</a:t>
            </a:r>
            <a:r>
              <a:rPr lang="fr-LU" dirty="0" smtClean="0"/>
              <a:t> on </a:t>
            </a:r>
            <a:r>
              <a:rPr lang="fr-LU" dirty="0" err="1" smtClean="0"/>
              <a:t>each</a:t>
            </a:r>
            <a:r>
              <a:rPr lang="fr-LU" dirty="0" smtClean="0"/>
              <a:t> and </a:t>
            </a:r>
            <a:r>
              <a:rPr lang="fr-LU" dirty="0" err="1" smtClean="0"/>
              <a:t>between</a:t>
            </a:r>
            <a:r>
              <a:rPr lang="fr-LU" dirty="0" smtClean="0"/>
              <a:t> all </a:t>
            </a:r>
            <a:r>
              <a:rPr lang="fr-LU" dirty="0" smtClean="0"/>
              <a:t>dimensions</a:t>
            </a:r>
            <a:endParaRPr lang="fr-LU" dirty="0"/>
          </a:p>
        </p:txBody>
      </p:sp>
    </p:spTree>
    <p:extLst>
      <p:ext uri="{BB962C8B-B14F-4D97-AF65-F5344CB8AC3E}">
        <p14:creationId xmlns:p14="http://schemas.microsoft.com/office/powerpoint/2010/main" val="170654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Gender </a:t>
            </a:r>
            <a:r>
              <a:rPr lang="de-DE" dirty="0" err="1" smtClean="0"/>
              <a:t>as</a:t>
            </a:r>
            <a:r>
              <a:rPr lang="de-DE" dirty="0" smtClean="0"/>
              <a:t> a </a:t>
            </a:r>
            <a:r>
              <a:rPr lang="de-DE" dirty="0" err="1" smtClean="0"/>
              <a:t>Continuum</a:t>
            </a:r>
            <a:r>
              <a:rPr lang="de-DE" dirty="0" smtClean="0"/>
              <a:t> 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sz="2100" dirty="0"/>
              <a:t>„</a:t>
            </a:r>
            <a:r>
              <a:rPr lang="de-DE" sz="2100" dirty="0" err="1"/>
              <a:t>Female</a:t>
            </a:r>
            <a:r>
              <a:rPr lang="de-DE" sz="2100" dirty="0"/>
              <a:t>“ and „male“ </a:t>
            </a:r>
            <a:r>
              <a:rPr lang="de-DE" sz="2100" dirty="0" err="1"/>
              <a:t>are</a:t>
            </a:r>
            <a:r>
              <a:rPr lang="de-DE" sz="2100" dirty="0"/>
              <a:t> </a:t>
            </a:r>
            <a:r>
              <a:rPr lang="de-DE" sz="2100" dirty="0" err="1"/>
              <a:t>no</a:t>
            </a:r>
            <a:r>
              <a:rPr lang="de-DE" sz="2100" dirty="0"/>
              <a:t> </a:t>
            </a:r>
            <a:r>
              <a:rPr lang="de-DE" sz="2100" dirty="0" err="1"/>
              <a:t>longer</a:t>
            </a:r>
            <a:r>
              <a:rPr lang="de-DE" sz="2100" dirty="0"/>
              <a:t> </a:t>
            </a:r>
            <a:r>
              <a:rPr lang="de-DE" sz="2100" dirty="0" err="1"/>
              <a:t>considered</a:t>
            </a:r>
            <a:r>
              <a:rPr lang="de-DE" sz="2100" dirty="0"/>
              <a:t> </a:t>
            </a:r>
            <a:r>
              <a:rPr lang="de-DE" sz="2100" dirty="0" err="1"/>
              <a:t>as</a:t>
            </a:r>
            <a:r>
              <a:rPr lang="de-DE" sz="2100" dirty="0"/>
              <a:t> </a:t>
            </a:r>
            <a:r>
              <a:rPr lang="de-DE" sz="2100" dirty="0" err="1"/>
              <a:t>binary</a:t>
            </a:r>
            <a:r>
              <a:rPr lang="de-DE" sz="2100" dirty="0"/>
              <a:t> </a:t>
            </a:r>
            <a:r>
              <a:rPr lang="de-DE" sz="2100" dirty="0" err="1"/>
              <a:t>benchmarker</a:t>
            </a:r>
            <a:r>
              <a:rPr lang="de-DE" sz="2100" dirty="0"/>
              <a:t>/</a:t>
            </a:r>
            <a:r>
              <a:rPr lang="de-DE" sz="2100" dirty="0" err="1"/>
              <a:t>cornerpoints</a:t>
            </a:r>
            <a:r>
              <a:rPr lang="de-DE" sz="2100" dirty="0"/>
              <a:t> </a:t>
            </a:r>
            <a:r>
              <a:rPr lang="de-DE" sz="2100" dirty="0" smtClean="0"/>
              <a:t>; </a:t>
            </a:r>
            <a:r>
              <a:rPr lang="de-DE" sz="2100" dirty="0" smtClean="0"/>
              <a:t>same „</a:t>
            </a:r>
            <a:r>
              <a:rPr lang="de-DE" sz="2100" dirty="0" err="1" smtClean="0"/>
              <a:t>space</a:t>
            </a:r>
            <a:r>
              <a:rPr lang="de-DE" sz="2100" dirty="0" smtClean="0"/>
              <a:t>“ </a:t>
            </a:r>
            <a:r>
              <a:rPr lang="de-DE" sz="2100" dirty="0" err="1" smtClean="0"/>
              <a:t>for</a:t>
            </a:r>
            <a:r>
              <a:rPr lang="de-DE" sz="2100" dirty="0" smtClean="0"/>
              <a:t> </a:t>
            </a:r>
            <a:r>
              <a:rPr lang="de-DE" sz="2100" dirty="0" smtClean="0"/>
              <a:t>LGBTIQA*, </a:t>
            </a:r>
            <a:r>
              <a:rPr lang="de-DE" sz="2100" dirty="0" err="1" smtClean="0"/>
              <a:t>for</a:t>
            </a:r>
            <a:r>
              <a:rPr lang="de-DE" sz="2100" dirty="0" smtClean="0"/>
              <a:t> all </a:t>
            </a:r>
            <a:r>
              <a:rPr lang="de-DE" sz="2100" dirty="0" err="1" smtClean="0"/>
              <a:t>gender</a:t>
            </a:r>
            <a:r>
              <a:rPr lang="de-DE" sz="2100" dirty="0" smtClean="0"/>
              <a:t>              </a:t>
            </a:r>
            <a:endParaRPr lang="de-DE" sz="2100" dirty="0"/>
          </a:p>
          <a:p>
            <a:pPr marL="0" indent="0">
              <a:buNone/>
            </a:pPr>
            <a:r>
              <a:rPr lang="de-DE" sz="2100" dirty="0" smtClean="0"/>
              <a:t>         </a:t>
            </a:r>
            <a:r>
              <a:rPr lang="de-DE" sz="2100" b="1" dirty="0" err="1" smtClean="0"/>
              <a:t>Polypolarity</a:t>
            </a:r>
            <a:r>
              <a:rPr lang="de-DE" sz="2100" b="1" dirty="0" smtClean="0"/>
              <a:t> </a:t>
            </a:r>
            <a:r>
              <a:rPr lang="de-DE" sz="2100" b="1" dirty="0"/>
              <a:t>– </a:t>
            </a:r>
            <a:r>
              <a:rPr lang="de-DE" sz="2100" b="1" dirty="0" err="1" smtClean="0"/>
              <a:t>overstepping</a:t>
            </a:r>
            <a:r>
              <a:rPr lang="de-DE" sz="2100" b="1" dirty="0" smtClean="0"/>
              <a:t> </a:t>
            </a:r>
            <a:r>
              <a:rPr lang="de-DE" sz="2100" b="1" dirty="0" err="1" smtClean="0"/>
              <a:t>binarity</a:t>
            </a:r>
            <a:r>
              <a:rPr lang="de-DE" sz="2100" dirty="0" smtClean="0"/>
              <a:t> </a:t>
            </a:r>
            <a:endParaRPr lang="de-DE" sz="2100" dirty="0"/>
          </a:p>
          <a:p>
            <a:pPr marL="0" indent="0">
              <a:buNone/>
            </a:pPr>
            <a:r>
              <a:rPr lang="en-US" sz="2000" dirty="0" smtClean="0"/>
              <a:t>Similarities </a:t>
            </a:r>
            <a:r>
              <a:rPr lang="en-US" sz="2000" dirty="0"/>
              <a:t>and differences may arise within one gender-related dimension and between all thinkable and existing </a:t>
            </a:r>
            <a:r>
              <a:rPr lang="en-US" sz="2000" dirty="0" smtClean="0"/>
              <a:t>genders</a:t>
            </a:r>
          </a:p>
          <a:p>
            <a:pPr marL="0" indent="0">
              <a:buNone/>
            </a:pPr>
            <a:r>
              <a:rPr lang="en-US" sz="2000" dirty="0" smtClean="0"/>
              <a:t>Expressions/forms </a:t>
            </a:r>
            <a:r>
              <a:rPr lang="en-US" sz="2000" dirty="0"/>
              <a:t>of each of the four dimensions are relevant depending on the time, space, cultural contexts and life-biographical period as well as embedded in an intersectional setting </a:t>
            </a:r>
          </a:p>
          <a:p>
            <a:pPr marL="0" indent="0">
              <a:buNone/>
            </a:pPr>
            <a:r>
              <a:rPr lang="en-US" sz="2000" b="1" dirty="0" smtClean="0"/>
              <a:t>          Plurality of self assigned singularities 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/>
              <a:t>There is no causal relationship, no causal link between </a:t>
            </a:r>
            <a:r>
              <a:rPr lang="en-US" sz="2000" dirty="0" smtClean="0"/>
              <a:t>these four </a:t>
            </a:r>
            <a:r>
              <a:rPr lang="en-US" sz="2000" dirty="0"/>
              <a:t>dimensions: e.g.: if there is a human body with a </a:t>
            </a:r>
            <a:r>
              <a:rPr lang="en-US" sz="2000" dirty="0" smtClean="0"/>
              <a:t>so-called penis</a:t>
            </a:r>
            <a:r>
              <a:rPr lang="en-US" sz="2000" dirty="0"/>
              <a:t>, than the human being must be a man, heterosexual oriented – this connectivity can no longer being considered as “true”</a:t>
            </a:r>
          </a:p>
          <a:p>
            <a:pPr marL="0" indent="0">
              <a:buNone/>
            </a:pPr>
            <a:r>
              <a:rPr lang="de-DE" sz="2000" b="1" dirty="0" smtClean="0"/>
              <a:t>           End </a:t>
            </a:r>
            <a:r>
              <a:rPr lang="de-DE" sz="2000" b="1" dirty="0"/>
              <a:t>of </a:t>
            </a:r>
            <a:r>
              <a:rPr lang="de-DE" sz="2000" b="1" dirty="0" err="1"/>
              <a:t>causality</a:t>
            </a:r>
            <a:r>
              <a:rPr lang="de-DE" sz="2000" b="1" dirty="0"/>
              <a:t> </a:t>
            </a:r>
            <a:r>
              <a:rPr lang="de-DE" sz="2000" b="1" dirty="0" err="1"/>
              <a:t>chains</a:t>
            </a:r>
            <a:endParaRPr lang="de-DE" sz="2000" b="1" dirty="0" smtClean="0"/>
          </a:p>
          <a:p>
            <a:pPr marL="0" indent="0">
              <a:buNone/>
            </a:pPr>
            <a:r>
              <a:rPr lang="de-DE" sz="2000" dirty="0" smtClean="0"/>
              <a:t>Gender per se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changeable</a:t>
            </a:r>
            <a:r>
              <a:rPr lang="de-DE" sz="2000" dirty="0" smtClean="0"/>
              <a:t>; but </a:t>
            </a:r>
            <a:r>
              <a:rPr lang="de-DE" sz="2000" dirty="0" err="1" smtClean="0"/>
              <a:t>each</a:t>
            </a:r>
            <a:r>
              <a:rPr lang="de-DE" sz="2000" dirty="0" smtClean="0"/>
              <a:t> </a:t>
            </a:r>
            <a:r>
              <a:rPr lang="de-DE" sz="2000" dirty="0" err="1"/>
              <a:t>person</a:t>
            </a:r>
            <a:r>
              <a:rPr lang="de-DE" sz="2000" dirty="0"/>
              <a:t>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consider</a:t>
            </a:r>
            <a:r>
              <a:rPr lang="de-DE" sz="2000" dirty="0"/>
              <a:t> </a:t>
            </a:r>
            <a:r>
              <a:rPr lang="de-DE" sz="2000" dirty="0" err="1"/>
              <a:t>its</a:t>
            </a:r>
            <a:r>
              <a:rPr lang="de-DE" sz="2000" dirty="0"/>
              <a:t> </a:t>
            </a:r>
            <a:r>
              <a:rPr lang="de-DE" sz="2000" dirty="0" err="1"/>
              <a:t>own</a:t>
            </a:r>
            <a:r>
              <a:rPr lang="de-DE" sz="2000" dirty="0"/>
              <a:t>, </a:t>
            </a:r>
            <a:r>
              <a:rPr lang="de-DE" sz="2000" dirty="0" err="1" smtClean="0"/>
              <a:t>self-assigned</a:t>
            </a:r>
            <a:r>
              <a:rPr lang="de-DE" sz="2000" dirty="0" smtClean="0"/>
              <a:t> </a:t>
            </a:r>
            <a:r>
              <a:rPr lang="de-DE" sz="2000" dirty="0" err="1"/>
              <a:t>gender</a:t>
            </a:r>
            <a:r>
              <a:rPr lang="de-DE" sz="2000" dirty="0"/>
              <a:t> in all the </a:t>
            </a:r>
            <a:r>
              <a:rPr lang="de-DE" sz="2000" dirty="0" err="1"/>
              <a:t>four</a:t>
            </a:r>
            <a:r>
              <a:rPr lang="de-DE" sz="2000" dirty="0"/>
              <a:t> </a:t>
            </a:r>
            <a:r>
              <a:rPr lang="de-DE" sz="2000" dirty="0" err="1"/>
              <a:t>dimensions</a:t>
            </a:r>
            <a:r>
              <a:rPr lang="de-DE" sz="2000" dirty="0"/>
              <a:t> </a:t>
            </a:r>
            <a:r>
              <a:rPr lang="de-DE" sz="2000" dirty="0" err="1"/>
              <a:t>as</a:t>
            </a:r>
            <a:r>
              <a:rPr lang="de-DE" sz="2000" dirty="0"/>
              <a:t> </a:t>
            </a:r>
            <a:r>
              <a:rPr lang="de-DE" sz="2000" dirty="0" err="1"/>
              <a:t>unique</a:t>
            </a:r>
            <a:r>
              <a:rPr lang="de-DE" sz="2000" dirty="0"/>
              <a:t> </a:t>
            </a:r>
            <a:r>
              <a:rPr lang="de-DE" sz="2000" dirty="0" err="1" smtClean="0"/>
              <a:t>one</a:t>
            </a:r>
            <a:endParaRPr lang="de-DE" sz="2000" dirty="0" smtClean="0"/>
          </a:p>
          <a:p>
            <a:pPr marL="0" indent="0">
              <a:buNone/>
            </a:pPr>
            <a:r>
              <a:rPr lang="de-DE" sz="2000" b="1" dirty="0" smtClean="0"/>
              <a:t>          </a:t>
            </a:r>
            <a:r>
              <a:rPr lang="de-DE" sz="2000" b="1" dirty="0" err="1" smtClean="0"/>
              <a:t>Changeability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without</a:t>
            </a:r>
            <a:r>
              <a:rPr lang="de-DE" sz="2000" b="1" dirty="0" smtClean="0"/>
              <a:t> </a:t>
            </a:r>
            <a:r>
              <a:rPr lang="de-DE" sz="2000" b="1" dirty="0" err="1" smtClean="0"/>
              <a:t>arbitrariness</a:t>
            </a:r>
            <a:endParaRPr lang="fr-CH" sz="1950" b="1" dirty="0"/>
          </a:p>
        </p:txBody>
      </p:sp>
      <p:sp>
        <p:nvSpPr>
          <p:cNvPr id="4" name="Right Arrow 3"/>
          <p:cNvSpPr/>
          <p:nvPr/>
        </p:nvSpPr>
        <p:spPr>
          <a:xfrm>
            <a:off x="1331640" y="2982914"/>
            <a:ext cx="216024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350"/>
          </a:p>
        </p:txBody>
      </p:sp>
      <p:sp>
        <p:nvSpPr>
          <p:cNvPr id="5" name="Right Arrow 4"/>
          <p:cNvSpPr/>
          <p:nvPr/>
        </p:nvSpPr>
        <p:spPr>
          <a:xfrm>
            <a:off x="1331640" y="4104621"/>
            <a:ext cx="216024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H" sz="1350"/>
          </a:p>
        </p:txBody>
      </p:sp>
      <p:sp>
        <p:nvSpPr>
          <p:cNvPr id="6" name="Right Arrow 5"/>
          <p:cNvSpPr/>
          <p:nvPr/>
        </p:nvSpPr>
        <p:spPr>
          <a:xfrm>
            <a:off x="1345558" y="5013176"/>
            <a:ext cx="216024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CH" sz="1350" dirty="0"/>
              <a:t>                  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7721" y="5637337"/>
            <a:ext cx="243861" cy="164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82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541</TotalTime>
  <Words>2170</Words>
  <Application>Microsoft Office PowerPoint</Application>
  <PresentationFormat>On-screen Show (4:3)</PresentationFormat>
  <Paragraphs>182</Paragraphs>
  <Slides>27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SimSun</vt:lpstr>
      <vt:lpstr>Arial</vt:lpstr>
      <vt:lpstr>Calibri</vt:lpstr>
      <vt:lpstr>Garamond</vt:lpstr>
      <vt:lpstr>Times New Roman</vt:lpstr>
      <vt:lpstr>Organic</vt:lpstr>
      <vt:lpstr>trans*, inter* and non-binary  persons in the context of migration/flight</vt:lpstr>
      <vt:lpstr>Overview I</vt:lpstr>
      <vt:lpstr>Overview II</vt:lpstr>
      <vt:lpstr>Overview III</vt:lpstr>
      <vt:lpstr>Steps</vt:lpstr>
      <vt:lpstr>Gender as a Continuum </vt:lpstr>
      <vt:lpstr>PowerPoint Presentation</vt:lpstr>
      <vt:lpstr>Ambiguity of the dimensions </vt:lpstr>
      <vt:lpstr>Gender as a Continuum </vt:lpstr>
      <vt:lpstr>Migration as a Continuum</vt:lpstr>
      <vt:lpstr>PowerPoint Presentation</vt:lpstr>
      <vt:lpstr>Inter*, trans*, non-binary persons on migration/flight</vt:lpstr>
      <vt:lpstr>Inter*, trans*, non-binary persons on migration/flight</vt:lpstr>
      <vt:lpstr>Inter*, trans*, non-binary persons on migration/flight</vt:lpstr>
      <vt:lpstr>Inter*, trans*, non-binary persons on migration/flight</vt:lpstr>
      <vt:lpstr>Inter*, trans*, non-binary persons on migration/flight</vt:lpstr>
      <vt:lpstr>First conclusion – next question </vt:lpstr>
      <vt:lpstr>Interviews with professionals  June 2019 </vt:lpstr>
      <vt:lpstr>Results I</vt:lpstr>
      <vt:lpstr>Results II</vt:lpstr>
      <vt:lpstr>Results III</vt:lpstr>
      <vt:lpstr>Results IV </vt:lpstr>
      <vt:lpstr>Results V</vt:lpstr>
      <vt:lpstr>Results VI</vt:lpstr>
      <vt:lpstr>Results VII</vt:lpstr>
      <vt:lpstr>Conclusion - Hope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JAHRE GENDER STATISTIKEN 30. April 2004 – 30. April 20014 an der UNIVERSITÄT LUXEMBOURG</dc:title>
  <dc:creator>Jacky ROBERT</dc:creator>
  <cp:lastModifiedBy>Christel BALTES - LÖHR</cp:lastModifiedBy>
  <cp:revision>562</cp:revision>
  <cp:lastPrinted>2016-09-20T15:10:23Z</cp:lastPrinted>
  <dcterms:created xsi:type="dcterms:W3CDTF">2014-07-16T09:33:25Z</dcterms:created>
  <dcterms:modified xsi:type="dcterms:W3CDTF">2020-07-30T09:59:50Z</dcterms:modified>
</cp:coreProperties>
</file>