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67" r:id="rId6"/>
    <p:sldId id="268" r:id="rId7"/>
    <p:sldId id="257" r:id="rId8"/>
    <p:sldId id="259" r:id="rId9"/>
    <p:sldId id="260" r:id="rId10"/>
    <p:sldId id="258" r:id="rId11"/>
    <p:sldId id="269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62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715146-F8B7-4FB7-B090-7A1661096E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C43088B-BFB9-4492-ABF9-AB2A10C050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D833F5-1FA2-481B-8613-C1CB9A996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028FE8-C2B5-4E80-8D7B-836539581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47EC96-7E26-46AD-AE6B-CDA346A13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261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31D426-BD1D-486F-80A3-B274002EA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68D495-122C-4EE6-BF8E-516646FBB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04F784-8283-4934-BCE7-4D2BF421C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CFD2DA-F4DC-4A88-A50E-1845705EC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D50065-9AF0-40DB-9CD8-960DCA555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483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D53DA33-EFA5-4A15-8152-75CDFE2CB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1151C19-8C95-42AF-AED0-FE1433FF13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F97BF9-CFC3-4882-B362-D80252AC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C7C3A5-06AB-4F5B-9876-E81CC18E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6309A6-71CA-45E9-ACCA-69F3A0E45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44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1FC3C2-A18C-4348-98BE-4EC73EE04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47B427-A2F3-45AE-8AFA-A26485FCF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39F78E6-D2B7-478D-9A34-2DF03B16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BB771A-80BD-425C-B8A1-C7C80E91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AC74FF7-29A9-4FA1-9E1D-2FA2CB993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301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B0B88-3BD1-43E8-A388-8919757D6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674DC32-1007-4004-B7F8-0A81A8F4C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760EF1-0BD4-4698-9B15-AF97B252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CBF88F-9A0A-463F-B865-D44F2D08F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A453C20-F75D-493A-AD6D-E146F35C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13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B196A1-B87C-44C7-B3EE-C9BCA53A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718B3C-32CB-45FF-AF29-2097B5345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6C66E13-A6A9-4566-B20E-A48226B87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A75085-F7DE-4FD9-BDD3-69D214B25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C830F96-1B27-4B38-A197-C5CC2641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17DCC93-A401-4DB1-9C45-6582AE51D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78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BDC0C5-AE73-403B-9565-6815BB10B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9E54AB1-B200-4D32-84E4-47456663E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E5312E-5713-4D18-8FF7-AF0D74898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E03BAF-1ED6-4E22-851E-DD44C5B7F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C4479BE-EFB9-4709-B754-AD56EBB3E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E2A4964-D5C1-464A-88E8-BC2C4B87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96F3FE8-176C-48CD-B1BA-1850A084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B05F5CE-A5F9-486C-9A43-D4B46E015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0665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DF7820-8DF2-4C4F-A598-951FE108D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3C7625-651F-4C97-BA15-7497BDB7E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3B1589-1B58-4B14-823D-EF400598C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75A4A3-8C67-4609-A23F-FB0EB4DBB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338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E7111CF-3A07-4B72-B219-627387E60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27A6378-8F11-44B3-8152-9F3C1403A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CECD2F0-AF82-4485-A43D-C9E9B98B1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22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620A91-6EA1-4E17-ADA0-4C402C9B0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26A4ED3-0250-438B-AE4A-8DDA60EBA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707801-08B5-4EEE-8BB4-816236A07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7DAF2B-75F7-4FE3-B6C2-6A199A58F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000263-F7DC-42BE-A5B9-04EA8DEE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40D50ED-6395-479B-9A41-ABD4373DE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26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FD83AE-FCF4-4BD2-BA9B-0261284FC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1F08C08-4BA3-4F59-B4C8-FC831A099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262770-4EAA-4798-BECC-BAADD41E2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E90752-10AF-4C4E-986F-A56C775A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5A95CC-4E5F-445A-AD85-647A9522D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EF5613-ED80-4743-9D8E-C0C2B58E7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781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5FDB661-15CC-4145-845C-4D73F2928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BF2A52-406E-4732-B7E3-C0C0FB6E5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3F1B4B-3BFB-4F38-89D8-8375185A7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2E3C7-85C5-4549-9B20-F12D59FDD0C6}" type="datetimeFigureOut">
              <a:rPr lang="it-IT" smtClean="0"/>
              <a:t>07/07/2020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F94303-ECC0-4081-8C6F-61BD9C5C1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316542-FBB8-4901-B1F0-7946C6B295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300E3-978A-4AF9-BE45-191A2C3B658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07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lisabeth.cucco@gmail.com" TargetMode="External"/><Relationship Id="rId2" Type="http://schemas.openxmlformats.org/officeDocument/2006/relationships/hyperlink" Target="mailto:chiarascissa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AACEBF-C1FB-4D21-A640-CFEFD0144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465" y="242597"/>
            <a:ext cx="10776857" cy="6102220"/>
          </a:xfrm>
        </p:spPr>
        <p:txBody>
          <a:bodyPr>
            <a:normAutofit/>
          </a:bodyPr>
          <a:lstStyle/>
          <a:p>
            <a:pPr algn="ctr"/>
            <a:r>
              <a:rPr lang="it-IT" sz="50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Reality </a:t>
            </a:r>
            <a:r>
              <a:rPr lang="it-IT" sz="5000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is</a:t>
            </a:r>
            <a:r>
              <a:rPr lang="it-IT" sz="50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sz="5000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not</a:t>
            </a:r>
            <a:r>
              <a:rPr lang="it-IT" sz="50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sz="5000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binary</a:t>
            </a:r>
            <a:r>
              <a:rPr lang="it-IT" sz="50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: </a:t>
            </a:r>
            <a:br>
              <a:rPr lang="it-IT" sz="50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b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Spotlighting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the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existing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gaps in the EU and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Italian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asylum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system for trans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applicants</a:t>
            </a:r>
            <a:b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b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r>
              <a:rPr lang="it-IT" sz="3400" i="1" dirty="0">
                <a:solidFill>
                  <a:schemeClr val="accent3">
                    <a:lumMod val="75000"/>
                  </a:schemeClr>
                </a:solidFill>
                <a:latin typeface="Alegreya Sans Light" panose="00000400000000000000" pitchFamily="50" charset="0"/>
              </a:rPr>
              <a:t>Chiara Scissa &amp; Elisabeth Cucco</a:t>
            </a:r>
            <a:br>
              <a:rPr lang="it-IT" sz="3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</a:br>
            <a:br>
              <a:rPr lang="it-IT" sz="38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</a:br>
            <a:r>
              <a:rPr lang="it-IT" sz="2000" dirty="0" err="1">
                <a:solidFill>
                  <a:srgbClr val="FF9900"/>
                </a:solidFill>
                <a:latin typeface="Alegreya Sans Light" panose="00000400000000000000" pitchFamily="50" charset="0"/>
              </a:rPr>
              <a:t>July</a:t>
            </a:r>
            <a:r>
              <a:rPr lang="it-IT" sz="2000" dirty="0">
                <a:solidFill>
                  <a:srgbClr val="FF9900"/>
                </a:solidFill>
                <a:latin typeface="Alegreya Sans Light" panose="00000400000000000000" pitchFamily="50" charset="0"/>
              </a:rPr>
              <a:t> 7th, 2020</a:t>
            </a:r>
            <a:br>
              <a:rPr lang="it-IT" sz="2000" dirty="0">
                <a:solidFill>
                  <a:srgbClr val="FF9900"/>
                </a:solidFill>
                <a:latin typeface="Alegreya Sans Light" panose="00000400000000000000" pitchFamily="50" charset="0"/>
              </a:rPr>
            </a:br>
            <a:r>
              <a:rPr lang="it-IT" sz="2000" dirty="0">
                <a:solidFill>
                  <a:srgbClr val="FF9900"/>
                </a:solidFill>
                <a:latin typeface="Alegreya Sans Light" panose="00000400000000000000" pitchFamily="50" charset="0"/>
              </a:rPr>
              <a:t>SOGICA </a:t>
            </a:r>
            <a:r>
              <a:rPr lang="it-IT" sz="2000" dirty="0" err="1">
                <a:solidFill>
                  <a:srgbClr val="FF9900"/>
                </a:solidFill>
                <a:latin typeface="Alegreya Sans Light" panose="00000400000000000000" pitchFamily="50" charset="0"/>
              </a:rPr>
              <a:t>Final</a:t>
            </a:r>
            <a:r>
              <a:rPr lang="it-IT" sz="2000" dirty="0">
                <a:solidFill>
                  <a:srgbClr val="FF9900"/>
                </a:solidFill>
                <a:latin typeface="Alegreya Sans Light" panose="00000400000000000000" pitchFamily="50" charset="0"/>
              </a:rPr>
              <a:t> Conference</a:t>
            </a:r>
          </a:p>
        </p:txBody>
      </p:sp>
    </p:spTree>
    <p:extLst>
      <p:ext uri="{BB962C8B-B14F-4D97-AF65-F5344CB8AC3E}">
        <p14:creationId xmlns:p14="http://schemas.microsoft.com/office/powerpoint/2010/main" val="1210915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CB209D-CD16-4C4D-B5E3-4F8554939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Alegreya Sans Light" panose="00000400000000000000" pitchFamily="50" charset="0"/>
              </a:rPr>
              <a:t>To </a:t>
            </a:r>
            <a:r>
              <a:rPr lang="it-IT" dirty="0" err="1">
                <a:latin typeface="Alegreya Sans Light" panose="00000400000000000000" pitchFamily="50" charset="0"/>
              </a:rPr>
              <a:t>contrast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these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issues</a:t>
            </a:r>
            <a:r>
              <a:rPr lang="it-IT" dirty="0">
                <a:latin typeface="Alegreya Sans Light" panose="00000400000000000000" pitchFamily="50" charset="0"/>
              </a:rPr>
              <a:t>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F0489-1EE8-49F7-B1A4-CB8BCD8D2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Need</a:t>
            </a:r>
            <a:r>
              <a:rPr lang="it-IT" dirty="0">
                <a:latin typeface="Alegreya Sans Light" panose="00000400000000000000" pitchFamily="50" charset="0"/>
              </a:rPr>
              <a:t> to </a:t>
            </a:r>
            <a:r>
              <a:rPr lang="it-IT" dirty="0" err="1">
                <a:latin typeface="Alegreya Sans Light" panose="00000400000000000000" pitchFamily="50" charset="0"/>
              </a:rPr>
              <a:t>provide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i="1" dirty="0">
                <a:latin typeface="Alegreya Sans Light" panose="00000400000000000000" pitchFamily="50" charset="0"/>
              </a:rPr>
              <a:t>ad hoc </a:t>
            </a:r>
            <a:r>
              <a:rPr lang="it-IT" dirty="0">
                <a:latin typeface="Alegreya Sans Light" panose="00000400000000000000" pitchFamily="50" charset="0"/>
              </a:rPr>
              <a:t>reception centres for trans international </a:t>
            </a:r>
            <a:r>
              <a:rPr lang="it-IT" dirty="0" err="1">
                <a:latin typeface="Alegreya Sans Light" panose="00000400000000000000" pitchFamily="50" charset="0"/>
              </a:rPr>
              <a:t>protection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applicants</a:t>
            </a:r>
            <a:r>
              <a:rPr lang="it-IT" dirty="0">
                <a:latin typeface="Alegreya Sans Light" panose="00000400000000000000" pitchFamily="50" charset="0"/>
              </a:rPr>
              <a:t> to </a:t>
            </a:r>
            <a:r>
              <a:rPr lang="it-IT" dirty="0" err="1">
                <a:latin typeface="Alegreya Sans Light" panose="00000400000000000000" pitchFamily="50" charset="0"/>
              </a:rPr>
              <a:t>guarantee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their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physical</a:t>
            </a:r>
            <a:r>
              <a:rPr lang="it-IT" dirty="0">
                <a:latin typeface="Alegreya Sans Light" panose="00000400000000000000" pitchFamily="50" charset="0"/>
              </a:rPr>
              <a:t> and </a:t>
            </a:r>
            <a:r>
              <a:rPr lang="it-IT" dirty="0" err="1">
                <a:latin typeface="Alegreya Sans Light" panose="00000400000000000000" pitchFamily="50" charset="0"/>
              </a:rPr>
              <a:t>psychological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integrity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>
              <a:buFont typeface="Alegreya Sans Light" panose="00000400000000000000" pitchFamily="50" charset="0"/>
              <a:buChar char="→"/>
            </a:pPr>
            <a:r>
              <a:rPr lang="it-IT" dirty="0">
                <a:latin typeface="Alegreya Sans Light" panose="00000400000000000000" pitchFamily="50" charset="0"/>
              </a:rPr>
              <a:t>Casa Caterina (Bologna) by MIT </a:t>
            </a:r>
            <a:r>
              <a:rPr lang="it-IT" dirty="0" err="1">
                <a:latin typeface="Alegreya Sans Light" panose="00000400000000000000" pitchFamily="50" charset="0"/>
              </a:rPr>
              <a:t>is</a:t>
            </a:r>
            <a:r>
              <a:rPr lang="it-IT" dirty="0">
                <a:latin typeface="Alegreya Sans Light" panose="00000400000000000000" pitchFamily="50" charset="0"/>
              </a:rPr>
              <a:t> the </a:t>
            </a:r>
            <a:r>
              <a:rPr lang="it-IT" dirty="0" err="1">
                <a:latin typeface="Alegreya Sans Light" panose="00000400000000000000" pitchFamily="50" charset="0"/>
              </a:rPr>
              <a:t>unique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experience</a:t>
            </a:r>
            <a:r>
              <a:rPr lang="it-IT" dirty="0">
                <a:latin typeface="Alegreya Sans Light" panose="00000400000000000000" pitchFamily="50" charset="0"/>
              </a:rPr>
              <a:t> of </a:t>
            </a:r>
            <a:r>
              <a:rPr lang="it-IT" dirty="0" err="1">
                <a:latin typeface="Alegreya Sans Light" panose="00000400000000000000" pitchFamily="50" charset="0"/>
              </a:rPr>
              <a:t>this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kind</a:t>
            </a:r>
            <a:r>
              <a:rPr lang="it-IT" dirty="0">
                <a:latin typeface="Alegreya Sans Light" panose="00000400000000000000" pitchFamily="50" charset="0"/>
              </a:rPr>
              <a:t> in </a:t>
            </a:r>
            <a:r>
              <a:rPr lang="it-IT" dirty="0" err="1">
                <a:latin typeface="Alegreya Sans Light" panose="00000400000000000000" pitchFamily="50" charset="0"/>
              </a:rPr>
              <a:t>Italy</a:t>
            </a:r>
            <a:endParaRPr lang="it-IT" dirty="0">
              <a:latin typeface="Alegreya Sans Light" panose="00000400000000000000" pitchFamily="50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Need</a:t>
            </a:r>
            <a:r>
              <a:rPr lang="it-IT" dirty="0">
                <a:latin typeface="Alegreya Sans Light" panose="00000400000000000000" pitchFamily="50" charset="0"/>
              </a:rPr>
              <a:t> for the Government to </a:t>
            </a:r>
            <a:r>
              <a:rPr lang="it-IT" dirty="0" err="1">
                <a:latin typeface="Alegreya Sans Light" panose="00000400000000000000" pitchFamily="50" charset="0"/>
              </a:rPr>
              <a:t>adopt</a:t>
            </a:r>
            <a:r>
              <a:rPr lang="it-IT" dirty="0">
                <a:latin typeface="Alegreya Sans Light" panose="00000400000000000000" pitchFamily="50" charset="0"/>
              </a:rPr>
              <a:t> a </a:t>
            </a:r>
            <a:r>
              <a:rPr lang="it-IT" dirty="0" err="1">
                <a:latin typeface="Alegreya Sans Light" panose="00000400000000000000" pitchFamily="50" charset="0"/>
              </a:rPr>
              <a:t>hate</a:t>
            </a:r>
            <a:r>
              <a:rPr lang="it-IT" dirty="0">
                <a:latin typeface="Alegreya Sans Light" panose="00000400000000000000" pitchFamily="50" charset="0"/>
              </a:rPr>
              <a:t> speech </a:t>
            </a:r>
            <a:r>
              <a:rPr lang="it-IT" dirty="0" err="1">
                <a:latin typeface="Alegreya Sans Light" panose="00000400000000000000" pitchFamily="50" charset="0"/>
              </a:rPr>
              <a:t>law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Need</a:t>
            </a:r>
            <a:r>
              <a:rPr lang="it-IT" dirty="0">
                <a:latin typeface="Alegreya Sans Light" panose="00000400000000000000" pitchFamily="50" charset="0"/>
              </a:rPr>
              <a:t> to make the </a:t>
            </a:r>
            <a:r>
              <a:rPr lang="it-IT" dirty="0" err="1">
                <a:latin typeface="Alegreya Sans Light" panose="00000400000000000000" pitchFamily="50" charset="0"/>
              </a:rPr>
              <a:t>administrative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process</a:t>
            </a:r>
            <a:r>
              <a:rPr lang="it-IT" dirty="0">
                <a:latin typeface="Alegreya Sans Light" panose="00000400000000000000" pitchFamily="50" charset="0"/>
              </a:rPr>
              <a:t> of gender </a:t>
            </a:r>
            <a:r>
              <a:rPr lang="it-IT" dirty="0" err="1">
                <a:latin typeface="Alegreya Sans Light" panose="00000400000000000000" pitchFamily="50" charset="0"/>
              </a:rPr>
              <a:t>affirmation</a:t>
            </a:r>
            <a:r>
              <a:rPr lang="it-IT" dirty="0">
                <a:latin typeface="Alegreya Sans Light" panose="00000400000000000000" pitchFamily="50" charset="0"/>
              </a:rPr>
              <a:t> more sensitive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1445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5BE43D-7084-4F29-842C-EC5827D35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54" y="979714"/>
            <a:ext cx="10514045" cy="51972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4200" dirty="0">
              <a:solidFill>
                <a:schemeClr val="accent2">
                  <a:lumMod val="50000"/>
                </a:schemeClr>
              </a:solidFill>
              <a:latin typeface="Alegreya Sans Light" panose="00000400000000000000" pitchFamily="50" charset="0"/>
            </a:endParaRPr>
          </a:p>
          <a:p>
            <a:pPr marL="0" indent="0" algn="ctr">
              <a:buNone/>
            </a:pPr>
            <a:r>
              <a:rPr lang="it-IT" sz="4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Thank </a:t>
            </a:r>
            <a:r>
              <a:rPr lang="it-IT" sz="42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you</a:t>
            </a:r>
            <a:r>
              <a:rPr lang="it-IT" sz="4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 for </a:t>
            </a:r>
            <a:r>
              <a:rPr lang="it-IT" sz="42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your</a:t>
            </a:r>
            <a:r>
              <a:rPr lang="it-IT" sz="4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 </a:t>
            </a:r>
            <a:r>
              <a:rPr lang="it-IT" sz="4200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attention</a:t>
            </a:r>
            <a:r>
              <a:rPr lang="it-IT" sz="42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 Sans Light" panose="00000400000000000000" pitchFamily="50" charset="0"/>
              </a:rPr>
              <a:t>! </a:t>
            </a:r>
          </a:p>
          <a:p>
            <a:pPr marL="0" indent="0" algn="ctr">
              <a:buNone/>
            </a:pPr>
            <a:endParaRPr lang="it-IT" sz="4200" dirty="0">
              <a:latin typeface="Alegreya Sans Light" panose="00000400000000000000" pitchFamily="50" charset="0"/>
            </a:endParaRPr>
          </a:p>
          <a:p>
            <a:pPr marL="0" indent="0" algn="ctr">
              <a:buNone/>
            </a:pPr>
            <a:endParaRPr lang="it-IT" sz="4200" dirty="0">
              <a:latin typeface="Alegreya Sans Light" panose="00000400000000000000" pitchFamily="50" charset="0"/>
            </a:endParaRPr>
          </a:p>
          <a:p>
            <a:pPr marL="0" indent="0" algn="ctr">
              <a:buNone/>
            </a:pPr>
            <a:r>
              <a:rPr lang="it-IT" sz="32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  <a:t>Contacts</a:t>
            </a:r>
            <a: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  <a:t> </a:t>
            </a:r>
            <a:b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</a:br>
            <a:b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</a:br>
            <a: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chiarascissa@gmail.com</a:t>
            </a:r>
            <a: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  <a:t> </a:t>
            </a:r>
          </a:p>
          <a:p>
            <a:pPr marL="0" indent="0" algn="ctr">
              <a:buNone/>
            </a:pPr>
            <a: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elisabeth.cucco@gmail.com</a:t>
            </a:r>
            <a:r>
              <a:rPr lang="it-IT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Alegreya Sans Light" panose="00000400000000000000" pitchFamily="5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1985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8CD8A5-FFC9-4C3B-8883-631EAE88D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Part 1: </a:t>
            </a:r>
            <a:r>
              <a:rPr lang="it-IT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Regulatory</a:t>
            </a:r>
            <a:r>
              <a:rPr lang="it-IT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flaws</a:t>
            </a:r>
            <a:r>
              <a:rPr lang="it-IT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at</a:t>
            </a:r>
            <a:r>
              <a:rPr lang="it-IT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the EU </a:t>
            </a:r>
            <a:r>
              <a:rPr lang="it-IT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level</a:t>
            </a:r>
            <a:endParaRPr lang="it-IT" dirty="0">
              <a:solidFill>
                <a:schemeClr val="accent4">
                  <a:lumMod val="75000"/>
                </a:schemeClr>
              </a:solidFill>
              <a:latin typeface="Alegreya Sans Light" panose="00000400000000000000" pitchFamily="50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8A2989-487A-4F8A-83FE-8BDB9641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CEAS reveals notable regulatory gaps with drastic effects not only on the lives and human rights of those left behind, but also on States understanding of current migration challenges</a:t>
            </a:r>
            <a:endParaRPr lang="it-IT" dirty="0">
              <a:latin typeface="Alegreya Sans Light" panose="00000400000000000000" pitchFamily="50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None of the founding Treaties make comprehensive reference to gender identity, gender expression, and sexual orientation.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Although Article 21(1) of the EU Charter prohibits ‘</a:t>
            </a:r>
            <a:r>
              <a:rPr lang="en-US" i="1" dirty="0">
                <a:latin typeface="Alegreya Sans Light" panose="00000400000000000000" pitchFamily="50" charset="0"/>
              </a:rPr>
              <a:t>any discrimination based on any ground such as sex […] or sexual orientation</a:t>
            </a:r>
            <a:r>
              <a:rPr lang="en-US" dirty="0">
                <a:latin typeface="Alegreya Sans Light" panose="00000400000000000000" pitchFamily="50" charset="0"/>
              </a:rPr>
              <a:t>’, it does not explicitly refer to gender identity. </a:t>
            </a:r>
            <a:endParaRPr lang="it-IT" dirty="0">
              <a:latin typeface="Alegreya Sans Light" panose="00000400000000000000" pitchFamily="50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7563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525B66-E87D-443B-949E-03F2A3A4E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671" y="1203551"/>
            <a:ext cx="10700657" cy="56544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No </a:t>
            </a:r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recognition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of </a:t>
            </a:r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vulnerability</a:t>
            </a:r>
            <a:endParaRPr lang="it-IT" sz="3200" dirty="0">
              <a:solidFill>
                <a:schemeClr val="accent4">
                  <a:lumMod val="75000"/>
                </a:schemeClr>
              </a:solidFill>
              <a:latin typeface="Alegreya Sans Light" panose="00000400000000000000" pitchFamily="50" charset="0"/>
            </a:endParaRPr>
          </a:p>
          <a:p>
            <a:pPr marL="0" indent="0">
              <a:buNone/>
            </a:pPr>
            <a:endParaRPr lang="it-IT" dirty="0">
              <a:solidFill>
                <a:schemeClr val="accent4">
                  <a:lumMod val="75000"/>
                </a:schemeClr>
              </a:solidFill>
              <a:latin typeface="Alegreya Sans Light" panose="00000400000000000000" pitchFamily="50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Alegreya Sans Light" panose="00000400000000000000" pitchFamily="50" charset="0"/>
              </a:rPr>
              <a:t>Trans international </a:t>
            </a:r>
            <a:r>
              <a:rPr lang="it-IT" dirty="0" err="1">
                <a:latin typeface="Alegreya Sans Light" panose="00000400000000000000" pitchFamily="50" charset="0"/>
              </a:rPr>
              <a:t>protection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applicants</a:t>
            </a:r>
            <a:r>
              <a:rPr lang="it-IT" dirty="0">
                <a:latin typeface="Alegreya Sans Light" panose="00000400000000000000" pitchFamily="50" charset="0"/>
              </a:rPr>
              <a:t> are </a:t>
            </a:r>
            <a:r>
              <a:rPr lang="it-IT" dirty="0" err="1">
                <a:latin typeface="Alegreya Sans Light" panose="00000400000000000000" pitchFamily="50" charset="0"/>
              </a:rPr>
              <a:t>not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included</a:t>
            </a:r>
            <a:r>
              <a:rPr lang="it-IT" dirty="0">
                <a:latin typeface="Alegreya Sans Light" panose="00000400000000000000" pitchFamily="50" charset="0"/>
              </a:rPr>
              <a:t> in </a:t>
            </a:r>
            <a:r>
              <a:rPr lang="it-IT" dirty="0" err="1">
                <a:latin typeface="Alegreya Sans Light" panose="00000400000000000000" pitchFamily="50" charset="0"/>
              </a:rPr>
              <a:t>any</a:t>
            </a:r>
            <a:r>
              <a:rPr lang="it-IT" dirty="0">
                <a:latin typeface="Alegreya Sans Light" panose="00000400000000000000" pitchFamily="50" charset="0"/>
              </a:rPr>
              <a:t> lists of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vulnerable</a:t>
            </a:r>
            <a:r>
              <a:rPr lang="it-IT" dirty="0">
                <a:latin typeface="Alegreya Sans Light" panose="00000400000000000000" pitchFamily="50" charset="0"/>
              </a:rPr>
              <a:t> groups (Reception </a:t>
            </a:r>
            <a:r>
              <a:rPr lang="it-IT" dirty="0" err="1">
                <a:latin typeface="Alegreya Sans Light" panose="00000400000000000000" pitchFamily="50" charset="0"/>
              </a:rPr>
              <a:t>Conditions</a:t>
            </a:r>
            <a:r>
              <a:rPr lang="it-IT" dirty="0">
                <a:latin typeface="Alegreya Sans Light" panose="00000400000000000000" pitchFamily="50" charset="0"/>
              </a:rPr>
              <a:t> Dir., </a:t>
            </a:r>
            <a:r>
              <a:rPr lang="it-IT" dirty="0" err="1">
                <a:latin typeface="Alegreya Sans Light" panose="00000400000000000000" pitchFamily="50" charset="0"/>
              </a:rPr>
              <a:t>Qualification</a:t>
            </a:r>
            <a:r>
              <a:rPr lang="it-IT" dirty="0">
                <a:latin typeface="Alegreya Sans Light" panose="00000400000000000000" pitchFamily="50" charset="0"/>
              </a:rPr>
              <a:t> Dir., Return Dir.)</a:t>
            </a:r>
          </a:p>
          <a:p>
            <a:pPr marL="0" indent="0">
              <a:buNone/>
            </a:pPr>
            <a:endParaRPr lang="it-IT" dirty="0">
              <a:latin typeface="Alegreya Sans Light" panose="00000400000000000000" pitchFamily="50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Alegreya Sans Light" panose="00000400000000000000" pitchFamily="50" charset="0"/>
              </a:rPr>
              <a:t>No </a:t>
            </a:r>
            <a:r>
              <a:rPr lang="it-IT" dirty="0" err="1">
                <a:latin typeface="Alegreya Sans Light" panose="00000400000000000000" pitchFamily="50" charset="0"/>
              </a:rPr>
              <a:t>additional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healthcare</a:t>
            </a:r>
            <a:r>
              <a:rPr lang="it-IT" dirty="0">
                <a:latin typeface="Alegreya Sans Light" panose="00000400000000000000" pitchFamily="50" charset="0"/>
              </a:rPr>
              <a:t> and </a:t>
            </a:r>
            <a:r>
              <a:rPr lang="it-IT" dirty="0" err="1">
                <a:latin typeface="Alegreya Sans Light" panose="00000400000000000000" pitchFamily="50" charset="0"/>
              </a:rPr>
              <a:t>psychological</a:t>
            </a:r>
            <a:r>
              <a:rPr lang="it-IT" dirty="0">
                <a:latin typeface="Alegreya Sans Light" panose="00000400000000000000" pitchFamily="50" charset="0"/>
              </a:rPr>
              <a:t> service, no </a:t>
            </a:r>
            <a:r>
              <a:rPr lang="it-IT" dirty="0" err="1">
                <a:latin typeface="Alegreya Sans Light" panose="00000400000000000000" pitchFamily="50" charset="0"/>
              </a:rPr>
              <a:t>favourable</a:t>
            </a:r>
            <a:r>
              <a:rPr lang="it-IT" dirty="0">
                <a:latin typeface="Alegreya Sans Light" panose="00000400000000000000" pitchFamily="50" charset="0"/>
              </a:rPr>
              <a:t> standard in case of </a:t>
            </a:r>
            <a:r>
              <a:rPr lang="it-IT" dirty="0" err="1">
                <a:latin typeface="Alegreya Sans Light" panose="00000400000000000000" pitchFamily="50" charset="0"/>
              </a:rPr>
              <a:t>detention</a:t>
            </a:r>
            <a:r>
              <a:rPr lang="it-IT" dirty="0">
                <a:latin typeface="Alegreya Sans Light" panose="00000400000000000000" pitchFamily="50" charset="0"/>
              </a:rPr>
              <a:t>, </a:t>
            </a:r>
            <a:r>
              <a:rPr lang="it-IT" dirty="0" err="1">
                <a:latin typeface="Alegreya Sans Light" panose="00000400000000000000" pitchFamily="50" charset="0"/>
              </a:rPr>
              <a:t>among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others</a:t>
            </a:r>
            <a:endParaRPr lang="it-IT" dirty="0">
              <a:latin typeface="Alegreya Sans Light" panose="00000400000000000000" pitchFamily="50" charset="0"/>
            </a:endParaRPr>
          </a:p>
          <a:p>
            <a:pPr marL="0" indent="0">
              <a:buNone/>
            </a:pPr>
            <a:endParaRPr lang="en-US" dirty="0">
              <a:latin typeface="Alegreya Sans Light" panose="00000400000000000000" pitchFamily="50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8403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456710-EE41-46BC-9FB5-B86D9C881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448" y="391886"/>
            <a:ext cx="10431625" cy="905069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No trans-sensitive </a:t>
            </a:r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approach</a:t>
            </a:r>
            <a:br>
              <a:rPr lang="it-IT" sz="24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endParaRPr lang="it-IT" sz="2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479695-9B90-4183-A526-E6B6E67A9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324" y="1222310"/>
            <a:ext cx="10607352" cy="51039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Alegreya Sans Light" panose="00000400000000000000" pitchFamily="50" charset="0"/>
              </a:rPr>
              <a:t>To </a:t>
            </a:r>
            <a:r>
              <a:rPr lang="it-IT" dirty="0" err="1">
                <a:latin typeface="Alegreya Sans Light" panose="00000400000000000000" pitchFamily="50" charset="0"/>
              </a:rPr>
              <a:t>them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applies</a:t>
            </a:r>
            <a:r>
              <a:rPr lang="it-IT" dirty="0">
                <a:latin typeface="Alegreya Sans Light" panose="00000400000000000000" pitchFamily="50" charset="0"/>
              </a:rPr>
              <a:t> the </a:t>
            </a:r>
            <a:r>
              <a:rPr lang="it-IT" dirty="0" err="1">
                <a:latin typeface="Alegreya Sans Light" panose="00000400000000000000" pitchFamily="50" charset="0"/>
              </a:rPr>
              <a:t>notion</a:t>
            </a:r>
            <a:r>
              <a:rPr lang="it-IT" dirty="0">
                <a:latin typeface="Alegreya Sans Light" panose="00000400000000000000" pitchFamily="50" charset="0"/>
              </a:rPr>
              <a:t> of </a:t>
            </a:r>
            <a:r>
              <a:rPr lang="it-IT" i="1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safe</a:t>
            </a:r>
            <a:r>
              <a:rPr lang="it-IT" i="1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i="1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third</a:t>
            </a:r>
            <a:r>
              <a:rPr lang="it-IT" i="1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country of </a:t>
            </a:r>
            <a:r>
              <a:rPr lang="it-IT" i="1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origin</a:t>
            </a:r>
            <a:r>
              <a:rPr lang="it-IT" i="1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dirty="0">
                <a:latin typeface="Alegreya Sans Light" panose="00000400000000000000" pitchFamily="50" charset="0"/>
              </a:rPr>
              <a:t>(Art. 37 </a:t>
            </a:r>
            <a:r>
              <a:rPr lang="it-IT" dirty="0" err="1">
                <a:latin typeface="Alegreya Sans Light" panose="00000400000000000000" pitchFamily="50" charset="0"/>
              </a:rPr>
              <a:t>Asylum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Procedures</a:t>
            </a:r>
            <a:r>
              <a:rPr lang="it-IT" dirty="0">
                <a:latin typeface="Alegreya Sans Light" panose="00000400000000000000" pitchFamily="50" charset="0"/>
              </a:rPr>
              <a:t> Directive).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Requirements</a:t>
            </a:r>
            <a:r>
              <a:rPr lang="it-IT" dirty="0">
                <a:latin typeface="Alegreya Sans Light" panose="00000400000000000000" pitchFamily="50" charset="0"/>
              </a:rPr>
              <a:t>:</a:t>
            </a:r>
          </a:p>
          <a:p>
            <a:pPr algn="just">
              <a:buFont typeface="Alegreya Sans Light" panose="00000400000000000000" pitchFamily="50" charset="0"/>
              <a:buChar char="→"/>
            </a:pPr>
            <a:r>
              <a:rPr lang="en-US" dirty="0">
                <a:latin typeface="Alegreya Sans Light" panose="00000400000000000000" pitchFamily="50" charset="0"/>
              </a:rPr>
              <a:t>‘…there is generally and consistently no persecution, no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torture</a:t>
            </a:r>
            <a:r>
              <a:rPr lang="en-US" dirty="0">
                <a:latin typeface="Alegreya Sans Light" panose="00000400000000000000" pitchFamily="50" charset="0"/>
              </a:rPr>
              <a:t> or inhuman or degrading treatment or punishment and no threat by reason of indiscriminate violence in situations of international or internal armed conflict…’ </a:t>
            </a:r>
          </a:p>
          <a:p>
            <a:pPr algn="just">
              <a:buFont typeface="Alegreya Sans Light" panose="00000400000000000000" pitchFamily="50" charset="0"/>
              <a:buChar char="→"/>
            </a:pPr>
            <a:r>
              <a:rPr lang="en-US" dirty="0">
                <a:latin typeface="Alegreya Sans Light" panose="00000400000000000000" pitchFamily="50" charset="0"/>
              </a:rPr>
              <a:t>Laws providing protection from persecution; observance of the ECHR and/or the International Covenant for Civil and Political Rights and/or the United Nations Convention against Torture; respect for the </a:t>
            </a:r>
            <a:r>
              <a:rPr lang="en-US" i="1" dirty="0">
                <a:latin typeface="Alegreya Sans Light" panose="00000400000000000000" pitchFamily="50" charset="0"/>
              </a:rPr>
              <a:t>non-refoulement</a:t>
            </a:r>
            <a:r>
              <a:rPr lang="en-US" dirty="0">
                <a:latin typeface="Alegreya Sans Light" panose="00000400000000000000" pitchFamily="50" charset="0"/>
              </a:rPr>
              <a:t> principle; effective remedies against violations of those rights and freedoms. </a:t>
            </a:r>
            <a:endParaRPr lang="it-IT" dirty="0">
              <a:latin typeface="Alegreya Sa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35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0E2BA4-2FD7-4EE9-930A-9CBB01D7D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Regulatory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gaps in EU reception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C66338-3442-48D4-B417-AF3F77C45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Reception Conditions Dir.: Member States shall take account of the circumstances of vulnerability as well as of gender- and age-specific concerns, when housing is conferred to applicants whose international protection request has been made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at the borders or in transit zones</a:t>
            </a:r>
            <a:r>
              <a:rPr lang="en-US" dirty="0">
                <a:latin typeface="Alegreya Sans Light" panose="00000400000000000000" pitchFamily="50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Alegreya Sans Light" panose="00000400000000000000" pitchFamily="50" charset="0"/>
              </a:rPr>
              <a:t> </a:t>
            </a:r>
          </a:p>
          <a:p>
            <a:pPr algn="just">
              <a:buFont typeface="Alegreya Sans Light" panose="00000400000000000000" pitchFamily="50" charset="0"/>
              <a:buChar char="→"/>
            </a:pPr>
            <a:r>
              <a:rPr lang="en-US" dirty="0">
                <a:latin typeface="Alegreya Sans Light" panose="00000400000000000000" pitchFamily="50" charset="0"/>
              </a:rPr>
              <a:t>Trans-sensitive approach to be mainstreamed in all CEAS instruments, without exceptions or limitations</a:t>
            </a:r>
            <a:endParaRPr lang="it-IT" dirty="0">
              <a:latin typeface="Alegreya Sa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35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A75CAE1-52C8-4460-870F-DFB3C6823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538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Regulatory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</a:t>
            </a:r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flaws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in EU </a:t>
            </a:r>
            <a:r>
              <a:rPr lang="it-IT" sz="32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integration</a:t>
            </a:r>
            <a:r>
              <a:rPr lang="it-IT" sz="32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system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D6649D2-A6C9-493F-9218-006A4D415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6873"/>
            <a:ext cx="10834396" cy="491600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Employment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>
              <a:buFont typeface="Alegreya Sans Light" panose="00000400000000000000" pitchFamily="50" charset="0"/>
              <a:buChar char="→"/>
            </a:pPr>
            <a:r>
              <a:rPr lang="it-IT" sz="2600" dirty="0">
                <a:latin typeface="Alegreya Sans Light" panose="00000400000000000000" pitchFamily="50" charset="0"/>
              </a:rPr>
              <a:t>Art. 15 Reception </a:t>
            </a:r>
            <a:r>
              <a:rPr lang="it-IT" sz="2600" dirty="0" err="1">
                <a:latin typeface="Alegreya Sans Light" panose="00000400000000000000" pitchFamily="50" charset="0"/>
              </a:rPr>
              <a:t>Conditions</a:t>
            </a:r>
            <a:r>
              <a:rPr lang="it-IT" sz="2600" dirty="0">
                <a:latin typeface="Alegreya Sans Light" panose="00000400000000000000" pitchFamily="50" charset="0"/>
              </a:rPr>
              <a:t> Dir. </a:t>
            </a:r>
            <a:r>
              <a:rPr lang="en-US" sz="2600" dirty="0">
                <a:latin typeface="Alegreya Sans Light" panose="00000400000000000000" pitchFamily="50" charset="0"/>
              </a:rPr>
              <a:t>provides for the right to seek employment and Member States should ensure (trans) international protection applicants the access to the </a:t>
            </a:r>
            <a:r>
              <a:rPr lang="en-US" sz="2600" dirty="0" err="1">
                <a:latin typeface="Alegreya Sans Light" panose="00000400000000000000" pitchFamily="50" charset="0"/>
              </a:rPr>
              <a:t>labour</a:t>
            </a:r>
            <a:r>
              <a:rPr lang="en-US" sz="2600" dirty="0">
                <a:latin typeface="Alegreya Sans Light" panose="00000400000000000000" pitchFamily="50" charset="0"/>
              </a:rPr>
              <a:t> market (EU-citizens preference)</a:t>
            </a:r>
            <a:endParaRPr lang="it-IT" sz="2600" dirty="0">
              <a:latin typeface="Alegreya Sans Light" panose="00000400000000000000" pitchFamily="50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err="1">
                <a:latin typeface="Alegreya Sans Light" panose="00000400000000000000" pitchFamily="50" charset="0"/>
              </a:rPr>
              <a:t>Education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>
              <a:buFont typeface="Alegreya Sans Light" panose="00000400000000000000" pitchFamily="50" charset="0"/>
              <a:buChar char="→"/>
            </a:pPr>
            <a:r>
              <a:rPr lang="it-IT" sz="2600" dirty="0">
                <a:latin typeface="Alegreya Sans Light" panose="00000400000000000000" pitchFamily="50" charset="0"/>
              </a:rPr>
              <a:t> </a:t>
            </a:r>
            <a:r>
              <a:rPr lang="en-US" sz="2600" dirty="0">
                <a:latin typeface="Alegreya Sans Light" panose="00000400000000000000" pitchFamily="50" charset="0"/>
              </a:rPr>
              <a:t>Art. 16: Member States </a:t>
            </a:r>
            <a:r>
              <a:rPr lang="en-US" sz="26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may</a:t>
            </a:r>
            <a:r>
              <a:rPr lang="en-US" sz="2600" dirty="0">
                <a:latin typeface="Alegreya Sans Light" panose="00000400000000000000" pitchFamily="50" charset="0"/>
              </a:rPr>
              <a:t> allow access to vocational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>
                <a:latin typeface="Alegreya Sans Light" panose="00000400000000000000" pitchFamily="50" charset="0"/>
              </a:rPr>
              <a:t>Social </a:t>
            </a:r>
            <a:r>
              <a:rPr lang="it-IT" dirty="0" err="1">
                <a:latin typeface="Alegreya Sans Light" panose="00000400000000000000" pitchFamily="50" charset="0"/>
              </a:rPr>
              <a:t>inclusion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>
              <a:buFont typeface="Alegreya Sans Light" panose="00000400000000000000" pitchFamily="50" charset="0"/>
              <a:buChar char="→"/>
            </a:pP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sz="2600" dirty="0">
                <a:latin typeface="Alegreya Sans Light" panose="00000400000000000000" pitchFamily="50" charset="0"/>
              </a:rPr>
              <a:t>No </a:t>
            </a:r>
            <a:r>
              <a:rPr lang="it-IT" sz="2600" dirty="0" err="1">
                <a:latin typeface="Alegreya Sans Light" panose="00000400000000000000" pitchFamily="50" charset="0"/>
              </a:rPr>
              <a:t>specific</a:t>
            </a:r>
            <a:r>
              <a:rPr lang="it-IT" sz="2600" dirty="0">
                <a:latin typeface="Alegreya Sans Light" panose="00000400000000000000" pitchFamily="50" charset="0"/>
              </a:rPr>
              <a:t> </a:t>
            </a:r>
            <a:r>
              <a:rPr lang="it-IT" sz="2600" dirty="0" err="1">
                <a:latin typeface="Alegreya Sans Light" panose="00000400000000000000" pitchFamily="50" charset="0"/>
              </a:rPr>
              <a:t>provisions</a:t>
            </a:r>
            <a:r>
              <a:rPr lang="it-IT" sz="2600" dirty="0">
                <a:latin typeface="Alegreya Sans Light" panose="00000400000000000000" pitchFamily="50" charset="0"/>
              </a:rPr>
              <a:t> in the CEAS; </a:t>
            </a:r>
            <a:r>
              <a:rPr lang="it-IT" sz="2600" dirty="0" err="1">
                <a:latin typeface="Alegreya Sans Light" panose="00000400000000000000" pitchFamily="50" charset="0"/>
              </a:rPr>
              <a:t>sporadic</a:t>
            </a:r>
            <a:r>
              <a:rPr lang="it-IT" sz="2600" dirty="0">
                <a:latin typeface="Alegreya Sans Light" panose="00000400000000000000" pitchFamily="50" charset="0"/>
              </a:rPr>
              <a:t> </a:t>
            </a:r>
            <a:r>
              <a:rPr lang="it-IT" sz="2600" dirty="0" err="1">
                <a:latin typeface="Alegreya Sans Light" panose="00000400000000000000" pitchFamily="50" charset="0"/>
              </a:rPr>
              <a:t>references</a:t>
            </a:r>
            <a:r>
              <a:rPr lang="it-IT" sz="2600" dirty="0">
                <a:latin typeface="Alegreya Sans Light" panose="00000400000000000000" pitchFamily="50" charset="0"/>
              </a:rPr>
              <a:t> in soft-</a:t>
            </a:r>
            <a:r>
              <a:rPr lang="it-IT" sz="2600" dirty="0" err="1">
                <a:latin typeface="Alegreya Sans Light" panose="00000400000000000000" pitchFamily="50" charset="0"/>
              </a:rPr>
              <a:t>law</a:t>
            </a:r>
            <a:r>
              <a:rPr lang="it-IT" sz="2600" dirty="0">
                <a:latin typeface="Alegreya Sans Light" panose="00000400000000000000" pitchFamily="50" charset="0"/>
              </a:rPr>
              <a:t> </a:t>
            </a:r>
            <a:r>
              <a:rPr lang="it-IT" sz="2600" dirty="0" err="1">
                <a:latin typeface="Alegreya Sans Light" panose="00000400000000000000" pitchFamily="50" charset="0"/>
              </a:rPr>
              <a:t>documents</a:t>
            </a:r>
            <a:endParaRPr lang="it-IT" sz="2600" dirty="0">
              <a:latin typeface="Alegreya Sans Light" panose="00000400000000000000" pitchFamily="50" charset="0"/>
            </a:endParaRPr>
          </a:p>
          <a:p>
            <a:pPr marL="0" indent="0" algn="just">
              <a:buNone/>
            </a:pPr>
            <a:endParaRPr lang="en-US" dirty="0">
              <a:latin typeface="Alegreya Sans Light" panose="00000400000000000000" pitchFamily="50" charset="0"/>
            </a:endParaRPr>
          </a:p>
          <a:p>
            <a:pPr marL="0" indent="0" algn="just">
              <a:buNone/>
            </a:pPr>
            <a:r>
              <a:rPr lang="en-US" dirty="0">
                <a:latin typeface="Alegreya Sans Light" panose="00000400000000000000" pitchFamily="50" charset="0"/>
              </a:rPr>
              <a:t>The already limited efficaciousness of these provisions may be further restricted in case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trans</a:t>
            </a:r>
            <a:r>
              <a:rPr lang="en-US" dirty="0">
                <a:latin typeface="Alegreya Sans Light" panose="00000400000000000000" pitchFamily="50" charset="0"/>
              </a:rPr>
              <a:t> applicants, due to their inherent difficulty in finding a job with personal data that do not reflect their gender identity. </a:t>
            </a:r>
          </a:p>
          <a:p>
            <a:pPr>
              <a:buFont typeface="Alegreya Sans Light" panose="00000400000000000000" pitchFamily="50" charset="0"/>
              <a:buChar char="→"/>
            </a:pPr>
            <a:endParaRPr lang="it-IT" dirty="0">
              <a:latin typeface="Alegreya Sa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595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350210-3E90-4100-BAAD-59689B828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t-IT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Part 2: Reception </a:t>
            </a:r>
            <a:r>
              <a:rPr lang="it-IT" sz="38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conditions</a:t>
            </a:r>
            <a:r>
              <a:rPr lang="it-IT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 of </a:t>
            </a:r>
            <a:r>
              <a:rPr lang="en-US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trans asylum seekers </a:t>
            </a:r>
            <a:br>
              <a:rPr lang="en-US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</a:br>
            <a:r>
              <a:rPr lang="en-US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and refugees </a:t>
            </a:r>
            <a:r>
              <a:rPr lang="it-IT" sz="3800" dirty="0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in </a:t>
            </a:r>
            <a:r>
              <a:rPr lang="it-IT" sz="3800" dirty="0" err="1">
                <a:solidFill>
                  <a:schemeClr val="accent4">
                    <a:lumMod val="75000"/>
                  </a:schemeClr>
                </a:solidFill>
                <a:latin typeface="Alegreya Sans Light" panose="00000400000000000000" pitchFamily="50" charset="0"/>
              </a:rPr>
              <a:t>Italy</a:t>
            </a:r>
            <a:endParaRPr lang="it-IT" sz="3800" dirty="0">
              <a:solidFill>
                <a:schemeClr val="accent4">
                  <a:lumMod val="75000"/>
                </a:schemeClr>
              </a:solidFill>
              <a:latin typeface="Alegreya Sans Light" panose="00000400000000000000" pitchFamily="50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DBB69E-3192-4A2D-B215-B333F0E1F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ISSUE 1: Severe impacts on trans </a:t>
            </a:r>
            <a:r>
              <a:rPr lang="it-IT" sz="3200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applicants</a:t>
            </a:r>
            <a:endParaRPr lang="it-IT" sz="3200" dirty="0">
              <a:solidFill>
                <a:schemeClr val="accent2">
                  <a:lumMod val="75000"/>
                </a:schemeClr>
              </a:solidFill>
              <a:latin typeface="Alegreya Sans Light" panose="00000400000000000000" pitchFamily="50" charset="0"/>
            </a:endParaRPr>
          </a:p>
          <a:p>
            <a:pPr marL="0" indent="0" algn="just">
              <a:buNone/>
            </a:pPr>
            <a:r>
              <a:rPr lang="it-IT" dirty="0">
                <a:latin typeface="Alegreya Sans Light" panose="00000400000000000000" pitchFamily="50" charset="0"/>
              </a:rPr>
              <a:t>In </a:t>
            </a:r>
            <a:r>
              <a:rPr lang="it-IT" dirty="0" err="1">
                <a:latin typeface="Alegreya Sans Light" panose="00000400000000000000" pitchFamily="50" charset="0"/>
              </a:rPr>
              <a:t>Italy</a:t>
            </a:r>
            <a:r>
              <a:rPr lang="it-IT" dirty="0">
                <a:latin typeface="Alegreya Sans Light" panose="00000400000000000000" pitchFamily="50" charset="0"/>
              </a:rPr>
              <a:t>, </a:t>
            </a:r>
            <a:r>
              <a:rPr lang="it-IT" dirty="0" err="1">
                <a:latin typeface="Alegreya Sans Light" panose="00000400000000000000" pitchFamily="50" charset="0"/>
              </a:rPr>
              <a:t>asylum</a:t>
            </a:r>
            <a:r>
              <a:rPr lang="it-IT" dirty="0">
                <a:latin typeface="Alegreya Sans Light" panose="00000400000000000000" pitchFamily="50" charset="0"/>
              </a:rPr>
              <a:t> seekers and </a:t>
            </a:r>
            <a:r>
              <a:rPr lang="it-IT" dirty="0" err="1">
                <a:latin typeface="Alegreya Sans Light" panose="00000400000000000000" pitchFamily="50" charset="0"/>
              </a:rPr>
              <a:t>refugees</a:t>
            </a:r>
            <a:r>
              <a:rPr lang="it-IT" dirty="0">
                <a:latin typeface="Alegreya Sans Light" panose="00000400000000000000" pitchFamily="50" charset="0"/>
              </a:rPr>
              <a:t> are </a:t>
            </a:r>
            <a:r>
              <a:rPr lang="it-IT" dirty="0" err="1">
                <a:latin typeface="Alegreya Sans Light" panose="00000400000000000000" pitchFamily="50" charset="0"/>
              </a:rPr>
              <a:t>accommodated</a:t>
            </a:r>
            <a:r>
              <a:rPr lang="it-IT" dirty="0">
                <a:latin typeface="Alegreya Sans Light" panose="00000400000000000000" pitchFamily="50" charset="0"/>
              </a:rPr>
              <a:t> in SIPROIMI (</a:t>
            </a:r>
            <a:r>
              <a:rPr lang="it-IT" dirty="0" err="1">
                <a:latin typeface="Alegreya Sans Light" panose="00000400000000000000" pitchFamily="50" charset="0"/>
              </a:rPr>
              <a:t>refugees</a:t>
            </a:r>
            <a:r>
              <a:rPr lang="it-IT" dirty="0">
                <a:latin typeface="Alegreya Sans Light" panose="00000400000000000000" pitchFamily="50" charset="0"/>
              </a:rPr>
              <a:t> and </a:t>
            </a:r>
            <a:r>
              <a:rPr lang="it-IT" dirty="0" err="1">
                <a:latin typeface="Alegreya Sans Light" panose="00000400000000000000" pitchFamily="50" charset="0"/>
              </a:rPr>
              <a:t>unaccompanied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minors</a:t>
            </a:r>
            <a:r>
              <a:rPr lang="it-IT" dirty="0">
                <a:latin typeface="Alegreya Sans Light" panose="00000400000000000000" pitchFamily="50" charset="0"/>
              </a:rPr>
              <a:t>) or in CAS (</a:t>
            </a:r>
            <a:r>
              <a:rPr lang="it-IT" dirty="0" err="1">
                <a:latin typeface="Alegreya Sans Light" panose="00000400000000000000" pitchFamily="50" charset="0"/>
              </a:rPr>
              <a:t>all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asylum</a:t>
            </a:r>
            <a:r>
              <a:rPr lang="it-IT" dirty="0">
                <a:latin typeface="Alegreya Sans Light" panose="00000400000000000000" pitchFamily="50" charset="0"/>
              </a:rPr>
              <a:t> seekers), </a:t>
            </a:r>
            <a:r>
              <a:rPr lang="it-IT" dirty="0" err="1">
                <a:latin typeface="Alegreya Sans Light" panose="00000400000000000000" pitchFamily="50" charset="0"/>
              </a:rPr>
              <a:t>according</a:t>
            </a:r>
            <a:r>
              <a:rPr lang="it-IT" dirty="0">
                <a:latin typeface="Alegreya Sans Light" panose="00000400000000000000" pitchFamily="50" charset="0"/>
              </a:rPr>
              <a:t> to </a:t>
            </a:r>
            <a:r>
              <a:rPr lang="it-IT" dirty="0" err="1">
                <a:latin typeface="Alegreya Sans Light" panose="00000400000000000000" pitchFamily="50" charset="0"/>
              </a:rPr>
              <a:t>their</a:t>
            </a:r>
            <a:r>
              <a:rPr lang="it-IT" dirty="0">
                <a:latin typeface="Alegreya Sans Light" panose="00000400000000000000" pitchFamily="50" charset="0"/>
              </a:rPr>
              <a:t> sex </a:t>
            </a:r>
            <a:r>
              <a:rPr lang="it-IT" dirty="0" err="1">
                <a:latin typeface="Alegreya Sans Light" panose="00000400000000000000" pitchFamily="50" charset="0"/>
              </a:rPr>
              <a:t>registered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at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birth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</a:p>
          <a:p>
            <a:pPr marL="0" indent="0" algn="just">
              <a:buNone/>
            </a:pPr>
            <a:r>
              <a:rPr lang="it-IT" dirty="0" err="1">
                <a:latin typeface="Alegreya Sans Light" panose="00000400000000000000" pitchFamily="50" charset="0"/>
              </a:rPr>
              <a:t>Consequent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issues</a:t>
            </a:r>
            <a:r>
              <a:rPr lang="it-IT" dirty="0">
                <a:latin typeface="Alegreya Sans Light" panose="00000400000000000000" pitchFamily="50" charset="0"/>
              </a:rPr>
              <a:t> for trans </a:t>
            </a:r>
            <a:r>
              <a:rPr lang="it-IT" dirty="0" err="1">
                <a:latin typeface="Alegreya Sans Light" panose="00000400000000000000" pitchFamily="50" charset="0"/>
              </a:rPr>
              <a:t>refugees</a:t>
            </a:r>
            <a:r>
              <a:rPr lang="it-IT" dirty="0">
                <a:latin typeface="Alegreya Sans Light" panose="00000400000000000000" pitchFamily="50" charset="0"/>
              </a:rPr>
              <a:t> and </a:t>
            </a:r>
            <a:r>
              <a:rPr lang="it-IT" dirty="0" err="1">
                <a:latin typeface="Alegreya Sans Light" panose="00000400000000000000" pitchFamily="50" charset="0"/>
              </a:rPr>
              <a:t>asylum</a:t>
            </a:r>
            <a:r>
              <a:rPr lang="it-IT" dirty="0">
                <a:latin typeface="Alegreya Sans Light" panose="00000400000000000000" pitchFamily="50" charset="0"/>
              </a:rPr>
              <a:t> seekers: </a:t>
            </a:r>
          </a:p>
          <a:p>
            <a:pPr marL="514350" indent="-514350" algn="just">
              <a:buAutoNum type="arabicParenR"/>
            </a:pPr>
            <a:r>
              <a:rPr lang="it-IT" dirty="0">
                <a:latin typeface="Alegreya Sans Light" panose="00000400000000000000" pitchFamily="50" charset="0"/>
              </a:rPr>
              <a:t>Double </a:t>
            </a:r>
            <a:r>
              <a:rPr lang="it-IT" dirty="0" err="1">
                <a:latin typeface="Alegreya Sans Light" panose="00000400000000000000" pitchFamily="50" charset="0"/>
              </a:rPr>
              <a:t>discrimination</a:t>
            </a:r>
            <a:r>
              <a:rPr lang="it-IT" dirty="0">
                <a:latin typeface="Alegreya Sans Light" panose="00000400000000000000" pitchFamily="50" charset="0"/>
              </a:rPr>
              <a:t> in the country of </a:t>
            </a:r>
            <a:r>
              <a:rPr lang="it-IT" dirty="0" err="1">
                <a:latin typeface="Alegreya Sans Light" panose="00000400000000000000" pitchFamily="50" charset="0"/>
              </a:rPr>
              <a:t>origin</a:t>
            </a:r>
            <a:r>
              <a:rPr lang="it-IT" dirty="0">
                <a:latin typeface="Alegreya Sans Light" panose="00000400000000000000" pitchFamily="50" charset="0"/>
              </a:rPr>
              <a:t> and in the reception centre </a:t>
            </a:r>
          </a:p>
          <a:p>
            <a:pPr marL="514350" indent="-514350" algn="just">
              <a:buAutoNum type="arabicParenR"/>
            </a:pPr>
            <a:r>
              <a:rPr lang="it-IT" dirty="0" err="1">
                <a:latin typeface="Alegreya Sans Light" panose="00000400000000000000" pitchFamily="50" charset="0"/>
              </a:rPr>
              <a:t>Breach</a:t>
            </a:r>
            <a:r>
              <a:rPr lang="it-IT" dirty="0">
                <a:latin typeface="Alegreya Sans Light" panose="00000400000000000000" pitchFamily="50" charset="0"/>
              </a:rPr>
              <a:t> of human </a:t>
            </a:r>
            <a:r>
              <a:rPr lang="it-IT" dirty="0" err="1">
                <a:latin typeface="Alegreya Sans Light" panose="00000400000000000000" pitchFamily="50" charset="0"/>
              </a:rPr>
              <a:t>rights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pertaining</a:t>
            </a:r>
            <a:r>
              <a:rPr lang="it-IT" dirty="0">
                <a:latin typeface="Alegreya Sans Light" panose="00000400000000000000" pitchFamily="50" charset="0"/>
              </a:rPr>
              <a:t> to gender </a:t>
            </a:r>
            <a:r>
              <a:rPr lang="it-IT" dirty="0" err="1">
                <a:latin typeface="Alegreya Sans Light" panose="00000400000000000000" pitchFamily="50" charset="0"/>
              </a:rPr>
              <a:t>identity</a:t>
            </a:r>
            <a:endParaRPr lang="it-IT" dirty="0">
              <a:latin typeface="Alegreya Sans Light" panose="00000400000000000000" pitchFamily="50" charset="0"/>
            </a:endParaRPr>
          </a:p>
          <a:p>
            <a:pPr marL="514350" indent="-514350" algn="just">
              <a:buAutoNum type="arabicParenR"/>
            </a:pPr>
            <a:r>
              <a:rPr lang="it-IT" dirty="0">
                <a:latin typeface="Alegreya Sans Light" panose="00000400000000000000" pitchFamily="50" charset="0"/>
              </a:rPr>
              <a:t>No </a:t>
            </a:r>
            <a:r>
              <a:rPr lang="it-IT" dirty="0" err="1">
                <a:latin typeface="Alegreya Sans Light" panose="00000400000000000000" pitchFamily="50" charset="0"/>
              </a:rPr>
              <a:t>effective</a:t>
            </a:r>
            <a:r>
              <a:rPr lang="it-IT" dirty="0">
                <a:latin typeface="Alegreya Sans Light" panose="00000400000000000000" pitchFamily="50" charset="0"/>
              </a:rPr>
              <a:t> </a:t>
            </a:r>
            <a:r>
              <a:rPr lang="it-IT" dirty="0" err="1">
                <a:latin typeface="Alegreya Sans Light" panose="00000400000000000000" pitchFamily="50" charset="0"/>
              </a:rPr>
              <a:t>protection</a:t>
            </a:r>
            <a:r>
              <a:rPr lang="it-IT" dirty="0">
                <a:latin typeface="Alegreya Sans Light" panose="00000400000000000000" pitchFamily="50" charset="0"/>
              </a:rPr>
              <a:t> from </a:t>
            </a:r>
            <a:r>
              <a:rPr lang="it-IT" dirty="0" err="1">
                <a:latin typeface="Alegreya Sans Light" panose="00000400000000000000" pitchFamily="50" charset="0"/>
              </a:rPr>
              <a:t>abuses</a:t>
            </a:r>
            <a:r>
              <a:rPr lang="it-IT" dirty="0">
                <a:latin typeface="Alegreya Sans Light" panose="00000400000000000000" pitchFamily="50" charset="0"/>
              </a:rPr>
              <a:t> and </a:t>
            </a:r>
            <a:r>
              <a:rPr lang="it-IT" dirty="0" err="1">
                <a:latin typeface="Alegreya Sans Light" panose="00000400000000000000" pitchFamily="50" charset="0"/>
              </a:rPr>
              <a:t>violence</a:t>
            </a:r>
            <a:r>
              <a:rPr lang="it-IT" dirty="0">
                <a:latin typeface="Alegreya Sans Light" panose="00000400000000000000" pitchFamily="50" charset="0"/>
              </a:rPr>
              <a:t> in the reception centre</a:t>
            </a:r>
          </a:p>
          <a:p>
            <a:pPr marL="0" indent="0" algn="just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3623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7E241-D25A-4B83-92E4-7D960BEF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ISSUE 2: Gender </a:t>
            </a:r>
            <a:r>
              <a:rPr lang="it-IT" sz="3200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affirmation</a:t>
            </a:r>
            <a:endParaRPr lang="it-IT" sz="3200" dirty="0">
              <a:solidFill>
                <a:schemeClr val="accent2">
                  <a:lumMod val="75000"/>
                </a:schemeClr>
              </a:solidFill>
              <a:latin typeface="Alegreya Sans Light" panose="00000400000000000000" pitchFamily="50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6124BF-2CAB-43DD-A563-641B769CB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237"/>
            <a:ext cx="10515600" cy="4702726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Law 164/1982 requires a psychological evaluation and a consequent judgment by competent Ordinary Court to initiate the gender affirmation process via surgery and/or to change personal data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It implies invasive process and long-lasting waiting periods with a possible slow down of trans’ integration process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This can lead to further difficulties in terms of social integration and employment </a:t>
            </a:r>
          </a:p>
          <a:p>
            <a:pPr algn="just">
              <a:buFont typeface="Alegreya Sans Light" panose="00000400000000000000" pitchFamily="50" charset="0"/>
              <a:buChar char="→"/>
            </a:pPr>
            <a:r>
              <a:rPr lang="en-US" dirty="0">
                <a:latin typeface="Alegreya Sans Light" panose="00000400000000000000" pitchFamily="50" charset="0"/>
              </a:rPr>
              <a:t>In Italy, a total of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63% </a:t>
            </a:r>
            <a:r>
              <a:rPr lang="en-US" dirty="0">
                <a:latin typeface="Alegreya Sans Light" panose="00000400000000000000" pitchFamily="50" charset="0"/>
              </a:rPr>
              <a:t>of trans interviewed declared to never/rarely be open about being trans, and the country is ranked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35th</a:t>
            </a:r>
            <a:r>
              <a:rPr lang="en-US" dirty="0">
                <a:latin typeface="Alegreya Sans Light" panose="00000400000000000000" pitchFamily="50" charset="0"/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out of 49 countries </a:t>
            </a:r>
            <a:r>
              <a:rPr lang="en-US" dirty="0">
                <a:latin typeface="Alegreya Sans Light" panose="00000400000000000000" pitchFamily="50" charset="0"/>
              </a:rPr>
              <a:t>for LGBT rights.</a:t>
            </a:r>
          </a:p>
          <a:p>
            <a:pPr>
              <a:buFont typeface="Wingdings" panose="05000000000000000000" pitchFamily="2" charset="2"/>
              <a:buChar char="§"/>
            </a:pPr>
            <a:endParaRPr lang="it-IT" dirty="0">
              <a:latin typeface="Alegreya Sa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123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4B77A1-8052-4C68-B5A4-2488DE413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ISSUE 3: </a:t>
            </a:r>
            <a:r>
              <a:rPr lang="it-IT" dirty="0" err="1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Hate</a:t>
            </a:r>
            <a:r>
              <a:rPr lang="it-IT" dirty="0">
                <a:solidFill>
                  <a:schemeClr val="accent2">
                    <a:lumMod val="75000"/>
                  </a:schemeClr>
                </a:solidFill>
                <a:latin typeface="Alegreya Sans Light" panose="00000400000000000000" pitchFamily="50" charset="0"/>
              </a:rPr>
              <a:t> speech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7D5A77-3C4F-4BFC-AE07-57A0A47EF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In Italy there is currently no prosecution of hate speech against trans persons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Alegreya Sans Light" panose="00000400000000000000" pitchFamily="50" charset="0"/>
              </a:rPr>
              <a:t>Very recently a legislative proposal has been elaborated to extend the already existing </a:t>
            </a:r>
            <a:r>
              <a:rPr lang="en-US" dirty="0" err="1">
                <a:latin typeface="Alegreya Sans Light" panose="00000400000000000000" pitchFamily="50" charset="0"/>
              </a:rPr>
              <a:t>Mancino</a:t>
            </a:r>
            <a:r>
              <a:rPr lang="en-US" dirty="0">
                <a:latin typeface="Alegreya Sans Light" panose="00000400000000000000" pitchFamily="50" charset="0"/>
              </a:rPr>
              <a:t> Law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50251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764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Alegreya Sans Light</vt:lpstr>
      <vt:lpstr>Arial</vt:lpstr>
      <vt:lpstr>Calibri</vt:lpstr>
      <vt:lpstr>Calibri Light</vt:lpstr>
      <vt:lpstr>Wingdings</vt:lpstr>
      <vt:lpstr>Tema di Office</vt:lpstr>
      <vt:lpstr>Reality is not binary:   Spotlighting the existing gaps in the EU and Italian asylum system for trans applicants  Chiara Scissa &amp; Elisabeth Cucco  July 7th, 2020 SOGICA Final Conference</vt:lpstr>
      <vt:lpstr>Part 1: Regulatory flaws at the EU level</vt:lpstr>
      <vt:lpstr>Presentazione standard di PowerPoint</vt:lpstr>
      <vt:lpstr>No trans-sensitive approach </vt:lpstr>
      <vt:lpstr>Regulatory gaps in EU reception system</vt:lpstr>
      <vt:lpstr>Regulatory flaws in EU integration system</vt:lpstr>
      <vt:lpstr>Part 2: Reception conditions of trans asylum seekers  and refugees in Italy</vt:lpstr>
      <vt:lpstr>ISSUE 2: Gender affirmation</vt:lpstr>
      <vt:lpstr>ISSUE 3: Hate speech</vt:lpstr>
      <vt:lpstr>To contrast these issues: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trans asylum seeker and refugee’ reception conditions in Italy</dc:title>
  <dc:creator>chiara scissa</dc:creator>
  <cp:lastModifiedBy>chiara scissa</cp:lastModifiedBy>
  <cp:revision>24</cp:revision>
  <dcterms:created xsi:type="dcterms:W3CDTF">2020-07-04T08:53:04Z</dcterms:created>
  <dcterms:modified xsi:type="dcterms:W3CDTF">2020-07-07T08:54:54Z</dcterms:modified>
</cp:coreProperties>
</file>