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5"/>
  </p:notesMasterIdLst>
  <p:sldIdLst>
    <p:sldId id="256" r:id="rId2"/>
    <p:sldId id="260" r:id="rId3"/>
    <p:sldId id="267" r:id="rId4"/>
    <p:sldId id="268" r:id="rId5"/>
    <p:sldId id="261" r:id="rId6"/>
    <p:sldId id="257" r:id="rId7"/>
    <p:sldId id="258" r:id="rId8"/>
    <p:sldId id="265" r:id="rId9"/>
    <p:sldId id="266" r:id="rId10"/>
    <p:sldId id="259" r:id="rId11"/>
    <p:sldId id="262" r:id="rId12"/>
    <p:sldId id="263"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LA FERRARA" initials="CF" lastIdx="1" clrIdx="0">
    <p:extLst>
      <p:ext uri="{19B8F6BF-5375-455C-9EA6-DF929625EA0E}">
        <p15:presenceInfo xmlns:p15="http://schemas.microsoft.com/office/powerpoint/2012/main" userId="S::carmela.ferrara3@studenti.unina.it::07430c79-f680-4d1c-a2e0-97a3ba6fa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p:cViewPr varScale="1">
        <p:scale>
          <a:sx n="72" d="100"/>
          <a:sy n="72" d="100"/>
        </p:scale>
        <p:origin x="6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C1-418C-8558-FD7E1996D5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AC1-418C-8558-FD7E1996D5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C1-418C-8558-FD7E1996D5B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AC1-418C-8558-FD7E1996D5B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AC1-418C-8558-FD7E1996D5B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AC1-418C-8558-FD7E1996D5B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AC1-418C-8558-FD7E1996D5B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AC1-418C-8558-FD7E1996D5B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AC1-418C-8558-FD7E1996D5B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3AC1-418C-8558-FD7E1996D5B8}"/>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3AC1-418C-8558-FD7E1996D5B8}"/>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3AC1-418C-8558-FD7E1996D5B8}"/>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3AC1-418C-8558-FD7E1996D5B8}"/>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3AC1-418C-8558-FD7E1996D5B8}"/>
              </c:ext>
            </c:extLst>
          </c:dPt>
          <c:cat>
            <c:strRef>
              <c:f>Foglio1!$A$1:$A$14</c:f>
              <c:strCache>
                <c:ptCount val="14"/>
                <c:pt idx="0">
                  <c:v>Nigeria</c:v>
                </c:pt>
                <c:pt idx="1">
                  <c:v>Camerun</c:v>
                </c:pt>
                <c:pt idx="2">
                  <c:v>The Gambia</c:v>
                </c:pt>
                <c:pt idx="3">
                  <c:v>Senegal</c:v>
                </c:pt>
                <c:pt idx="4">
                  <c:v>Ghana</c:v>
                </c:pt>
                <c:pt idx="5">
                  <c:v>Ivory Coast</c:v>
                </c:pt>
                <c:pt idx="6">
                  <c:v>Sri Lanka</c:v>
                </c:pt>
                <c:pt idx="7">
                  <c:v>Sierra Leone</c:v>
                </c:pt>
                <c:pt idx="8">
                  <c:v>Guinea</c:v>
                </c:pt>
                <c:pt idx="9">
                  <c:v>Mali</c:v>
                </c:pt>
                <c:pt idx="10">
                  <c:v>Pakistan</c:v>
                </c:pt>
                <c:pt idx="11">
                  <c:v>Bangladesh</c:v>
                </c:pt>
                <c:pt idx="12">
                  <c:v>Russia </c:v>
                </c:pt>
                <c:pt idx="13">
                  <c:v>Ucraina</c:v>
                </c:pt>
              </c:strCache>
            </c:strRef>
          </c:cat>
          <c:val>
            <c:numRef>
              <c:f>Foglio1!$B$1:$B$14</c:f>
              <c:numCache>
                <c:formatCode>General</c:formatCode>
                <c:ptCount val="14"/>
                <c:pt idx="0">
                  <c:v>20</c:v>
                </c:pt>
                <c:pt idx="1">
                  <c:v>14</c:v>
                </c:pt>
                <c:pt idx="2">
                  <c:v>12</c:v>
                </c:pt>
                <c:pt idx="3">
                  <c:v>10</c:v>
                </c:pt>
                <c:pt idx="4">
                  <c:v>6</c:v>
                </c:pt>
                <c:pt idx="5">
                  <c:v>5</c:v>
                </c:pt>
                <c:pt idx="6">
                  <c:v>4</c:v>
                </c:pt>
                <c:pt idx="7">
                  <c:v>3</c:v>
                </c:pt>
                <c:pt idx="8">
                  <c:v>3</c:v>
                </c:pt>
                <c:pt idx="9">
                  <c:v>3</c:v>
                </c:pt>
                <c:pt idx="10">
                  <c:v>2</c:v>
                </c:pt>
                <c:pt idx="11">
                  <c:v>2</c:v>
                </c:pt>
                <c:pt idx="12">
                  <c:v>1</c:v>
                </c:pt>
                <c:pt idx="13">
                  <c:v>1</c:v>
                </c:pt>
              </c:numCache>
            </c:numRef>
          </c:val>
          <c:extLst>
            <c:ext xmlns:c16="http://schemas.microsoft.com/office/drawing/2014/chart" uri="{C3380CC4-5D6E-409C-BE32-E72D297353CC}">
              <c16:uniqueId val="{0000001C-3AC1-418C-8558-FD7E1996D5B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1031397699948225E-2"/>
          <c:y val="0.62724910519122301"/>
          <c:w val="0.97644794400699908"/>
          <c:h val="0.3727508019830854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4D7DD-5ACD-4651-98E2-DE32E2A1AABB}" type="datetimeFigureOut">
              <a:rPr lang="it-IT" smtClean="0"/>
              <a:t>25/06/2020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7FB72-CD0C-4769-A628-D9F2FB12BEC7}" type="slidenum">
              <a:rPr lang="it-IT" smtClean="0"/>
              <a:t>‹N›</a:t>
            </a:fld>
            <a:endParaRPr lang="it-IT"/>
          </a:p>
        </p:txBody>
      </p:sp>
    </p:spTree>
    <p:extLst>
      <p:ext uri="{BB962C8B-B14F-4D97-AF65-F5344CB8AC3E}">
        <p14:creationId xmlns:p14="http://schemas.microsoft.com/office/powerpoint/2010/main" val="1428742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63CE3CD-78B0-4D31-849F-0BEF9FB82938}" type="datetimeFigureOut">
              <a:rPr lang="it-IT" smtClean="0"/>
              <a:t>25/06/2020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687C10-BEE4-4B4A-B0EE-5B43902F2C49}" type="slidenum">
              <a:rPr lang="it-IT" smtClean="0"/>
              <a:t>‹N›</a:t>
            </a:fld>
            <a:endParaRPr lang="it-IT"/>
          </a:p>
        </p:txBody>
      </p:sp>
    </p:spTree>
    <p:extLst>
      <p:ext uri="{BB962C8B-B14F-4D97-AF65-F5344CB8AC3E}">
        <p14:creationId xmlns:p14="http://schemas.microsoft.com/office/powerpoint/2010/main" val="393194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63CE3CD-78B0-4D31-849F-0BEF9FB82938}" type="datetimeFigureOut">
              <a:rPr lang="it-IT" smtClean="0"/>
              <a:t>25/06/2020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687C10-BEE4-4B4A-B0EE-5B43902F2C49}" type="slidenum">
              <a:rPr lang="it-IT" smtClean="0"/>
              <a:t>‹N›</a:t>
            </a:fld>
            <a:endParaRPr lang="it-IT"/>
          </a:p>
        </p:txBody>
      </p:sp>
    </p:spTree>
    <p:extLst>
      <p:ext uri="{BB962C8B-B14F-4D97-AF65-F5344CB8AC3E}">
        <p14:creationId xmlns:p14="http://schemas.microsoft.com/office/powerpoint/2010/main" val="229825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63CE3CD-78B0-4D31-849F-0BEF9FB82938}" type="datetimeFigureOut">
              <a:rPr lang="it-IT" smtClean="0"/>
              <a:t>25/06/2020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687C10-BEE4-4B4A-B0EE-5B43902F2C49}" type="slidenum">
              <a:rPr lang="it-IT" smtClean="0"/>
              <a:t>‹N›</a:t>
            </a:fld>
            <a:endParaRPr lang="it-IT"/>
          </a:p>
        </p:txBody>
      </p:sp>
    </p:spTree>
    <p:extLst>
      <p:ext uri="{BB962C8B-B14F-4D97-AF65-F5344CB8AC3E}">
        <p14:creationId xmlns:p14="http://schemas.microsoft.com/office/powerpoint/2010/main" val="408350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63CE3CD-78B0-4D31-849F-0BEF9FB82938}" type="datetimeFigureOut">
              <a:rPr lang="it-IT" smtClean="0"/>
              <a:t>25/06/2020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687C10-BEE4-4B4A-B0EE-5B43902F2C49}" type="slidenum">
              <a:rPr lang="it-IT" smtClean="0"/>
              <a:t>‹N›</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86630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63CE3CD-78B0-4D31-849F-0BEF9FB82938}" type="datetimeFigureOut">
              <a:rPr lang="it-IT" smtClean="0"/>
              <a:t>25/06/2020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687C10-BEE4-4B4A-B0EE-5B43902F2C49}" type="slidenum">
              <a:rPr lang="it-IT" smtClean="0"/>
              <a:t>‹N›</a:t>
            </a:fld>
            <a:endParaRPr lang="it-IT"/>
          </a:p>
        </p:txBody>
      </p:sp>
    </p:spTree>
    <p:extLst>
      <p:ext uri="{BB962C8B-B14F-4D97-AF65-F5344CB8AC3E}">
        <p14:creationId xmlns:p14="http://schemas.microsoft.com/office/powerpoint/2010/main" val="224731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3CE3CD-78B0-4D31-849F-0BEF9FB82938}" type="datetimeFigureOut">
              <a:rPr lang="it-IT" smtClean="0"/>
              <a:t>25/06/2020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687C10-BEE4-4B4A-B0EE-5B43902F2C49}" type="slidenum">
              <a:rPr lang="it-IT" smtClean="0"/>
              <a:t>‹N›</a:t>
            </a:fld>
            <a:endParaRPr lang="it-IT"/>
          </a:p>
        </p:txBody>
      </p:sp>
    </p:spTree>
    <p:extLst>
      <p:ext uri="{BB962C8B-B14F-4D97-AF65-F5344CB8AC3E}">
        <p14:creationId xmlns:p14="http://schemas.microsoft.com/office/powerpoint/2010/main" val="1436301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3CE3CD-78B0-4D31-849F-0BEF9FB82938}" type="datetimeFigureOut">
              <a:rPr lang="it-IT" smtClean="0"/>
              <a:t>25/06/2020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687C10-BEE4-4B4A-B0EE-5B43902F2C49}" type="slidenum">
              <a:rPr lang="it-IT" smtClean="0"/>
              <a:t>‹N›</a:t>
            </a:fld>
            <a:endParaRPr lang="it-IT"/>
          </a:p>
        </p:txBody>
      </p:sp>
    </p:spTree>
    <p:extLst>
      <p:ext uri="{BB962C8B-B14F-4D97-AF65-F5344CB8AC3E}">
        <p14:creationId xmlns:p14="http://schemas.microsoft.com/office/powerpoint/2010/main" val="2635355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63CE3CD-78B0-4D31-849F-0BEF9FB82938}" type="datetimeFigureOut">
              <a:rPr lang="it-IT" smtClean="0"/>
              <a:t>25/06/2020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687C10-BEE4-4B4A-B0EE-5B43902F2C49}" type="slidenum">
              <a:rPr lang="it-IT" smtClean="0"/>
              <a:t>‹N›</a:t>
            </a:fld>
            <a:endParaRPr lang="it-IT"/>
          </a:p>
        </p:txBody>
      </p:sp>
    </p:spTree>
    <p:extLst>
      <p:ext uri="{BB962C8B-B14F-4D97-AF65-F5344CB8AC3E}">
        <p14:creationId xmlns:p14="http://schemas.microsoft.com/office/powerpoint/2010/main" val="4141461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63CE3CD-78B0-4D31-849F-0BEF9FB82938}" type="datetimeFigureOut">
              <a:rPr lang="it-IT" smtClean="0"/>
              <a:t>25/06/2020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687C10-BEE4-4B4A-B0EE-5B43902F2C49}" type="slidenum">
              <a:rPr lang="it-IT" smtClean="0"/>
              <a:t>‹N›</a:t>
            </a:fld>
            <a:endParaRPr lang="it-IT"/>
          </a:p>
        </p:txBody>
      </p:sp>
    </p:spTree>
    <p:extLst>
      <p:ext uri="{BB962C8B-B14F-4D97-AF65-F5344CB8AC3E}">
        <p14:creationId xmlns:p14="http://schemas.microsoft.com/office/powerpoint/2010/main" val="209458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763CE3CD-78B0-4D31-849F-0BEF9FB82938}" type="datetimeFigureOut">
              <a:rPr lang="it-IT" smtClean="0"/>
              <a:t>25/06/2020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687C10-BEE4-4B4A-B0EE-5B43902F2C49}" type="slidenum">
              <a:rPr lang="it-IT" smtClean="0"/>
              <a:t>‹N›</a:t>
            </a:fld>
            <a:endParaRPr lang="it-IT"/>
          </a:p>
        </p:txBody>
      </p:sp>
    </p:spTree>
    <p:extLst>
      <p:ext uri="{BB962C8B-B14F-4D97-AF65-F5344CB8AC3E}">
        <p14:creationId xmlns:p14="http://schemas.microsoft.com/office/powerpoint/2010/main" val="181600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63CE3CD-78B0-4D31-849F-0BEF9FB82938}" type="datetimeFigureOut">
              <a:rPr lang="it-IT" smtClean="0"/>
              <a:t>25/06/2020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687C10-BEE4-4B4A-B0EE-5B43902F2C49}" type="slidenum">
              <a:rPr lang="it-IT" smtClean="0"/>
              <a:t>‹N›</a:t>
            </a:fld>
            <a:endParaRPr lang="it-IT"/>
          </a:p>
        </p:txBody>
      </p:sp>
    </p:spTree>
    <p:extLst>
      <p:ext uri="{BB962C8B-B14F-4D97-AF65-F5344CB8AC3E}">
        <p14:creationId xmlns:p14="http://schemas.microsoft.com/office/powerpoint/2010/main" val="33518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63CE3CD-78B0-4D31-849F-0BEF9FB82938}" type="datetimeFigureOut">
              <a:rPr lang="it-IT" smtClean="0"/>
              <a:t>25/06/2020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687C10-BEE4-4B4A-B0EE-5B43902F2C49}" type="slidenum">
              <a:rPr lang="it-IT" smtClean="0"/>
              <a:t>‹N›</a:t>
            </a:fld>
            <a:endParaRPr lang="it-IT"/>
          </a:p>
        </p:txBody>
      </p:sp>
    </p:spTree>
    <p:extLst>
      <p:ext uri="{BB962C8B-B14F-4D97-AF65-F5344CB8AC3E}">
        <p14:creationId xmlns:p14="http://schemas.microsoft.com/office/powerpoint/2010/main" val="122148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63CE3CD-78B0-4D31-849F-0BEF9FB82938}" type="datetimeFigureOut">
              <a:rPr lang="it-IT" smtClean="0"/>
              <a:t>25/06/2020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2687C10-BEE4-4B4A-B0EE-5B43902F2C49}" type="slidenum">
              <a:rPr lang="it-IT" smtClean="0"/>
              <a:t>‹N›</a:t>
            </a:fld>
            <a:endParaRPr lang="it-IT"/>
          </a:p>
        </p:txBody>
      </p:sp>
    </p:spTree>
    <p:extLst>
      <p:ext uri="{BB962C8B-B14F-4D97-AF65-F5344CB8AC3E}">
        <p14:creationId xmlns:p14="http://schemas.microsoft.com/office/powerpoint/2010/main" val="367699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763CE3CD-78B0-4D31-849F-0BEF9FB82938}" type="datetimeFigureOut">
              <a:rPr lang="it-IT" smtClean="0"/>
              <a:t>25/06/2020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42687C10-BEE4-4B4A-B0EE-5B43902F2C49}" type="slidenum">
              <a:rPr lang="it-IT" smtClean="0"/>
              <a:t>‹N›</a:t>
            </a:fld>
            <a:endParaRPr lang="it-IT"/>
          </a:p>
        </p:txBody>
      </p:sp>
    </p:spTree>
    <p:extLst>
      <p:ext uri="{BB962C8B-B14F-4D97-AF65-F5344CB8AC3E}">
        <p14:creationId xmlns:p14="http://schemas.microsoft.com/office/powerpoint/2010/main" val="314337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63CE3CD-78B0-4D31-849F-0BEF9FB82938}" type="datetimeFigureOut">
              <a:rPr lang="it-IT" smtClean="0"/>
              <a:t>25/06/2020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42687C10-BEE4-4B4A-B0EE-5B43902F2C49}" type="slidenum">
              <a:rPr lang="it-IT" smtClean="0"/>
              <a:t>‹N›</a:t>
            </a:fld>
            <a:endParaRPr lang="it-IT"/>
          </a:p>
        </p:txBody>
      </p:sp>
    </p:spTree>
    <p:extLst>
      <p:ext uri="{BB962C8B-B14F-4D97-AF65-F5344CB8AC3E}">
        <p14:creationId xmlns:p14="http://schemas.microsoft.com/office/powerpoint/2010/main" val="353977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763CE3CD-78B0-4D31-849F-0BEF9FB82938}" type="datetimeFigureOut">
              <a:rPr lang="it-IT" smtClean="0"/>
              <a:t>25/06/2020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42687C10-BEE4-4B4A-B0EE-5B43902F2C49}" type="slidenum">
              <a:rPr lang="it-IT" smtClean="0"/>
              <a:t>‹N›</a:t>
            </a:fld>
            <a:endParaRPr lang="it-IT"/>
          </a:p>
        </p:txBody>
      </p:sp>
    </p:spTree>
    <p:extLst>
      <p:ext uri="{BB962C8B-B14F-4D97-AF65-F5344CB8AC3E}">
        <p14:creationId xmlns:p14="http://schemas.microsoft.com/office/powerpoint/2010/main" val="320874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63CE3CD-78B0-4D31-849F-0BEF9FB82938}" type="datetimeFigureOut">
              <a:rPr lang="it-IT" smtClean="0"/>
              <a:t>25/06/2020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687C10-BEE4-4B4A-B0EE-5B43902F2C49}" type="slidenum">
              <a:rPr lang="it-IT" smtClean="0"/>
              <a:t>‹N›</a:t>
            </a:fld>
            <a:endParaRPr lang="it-IT"/>
          </a:p>
        </p:txBody>
      </p:sp>
    </p:spTree>
    <p:extLst>
      <p:ext uri="{BB962C8B-B14F-4D97-AF65-F5344CB8AC3E}">
        <p14:creationId xmlns:p14="http://schemas.microsoft.com/office/powerpoint/2010/main" val="560383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63CE3CD-78B0-4D31-849F-0BEF9FB82938}" type="datetimeFigureOut">
              <a:rPr lang="it-IT" smtClean="0"/>
              <a:t>25/06/2020</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2687C10-BEE4-4B4A-B0EE-5B43902F2C49}" type="slidenum">
              <a:rPr lang="it-IT" smtClean="0"/>
              <a:t>‹N›</a:t>
            </a:fld>
            <a:endParaRPr lang="it-IT"/>
          </a:p>
        </p:txBody>
      </p:sp>
    </p:spTree>
    <p:extLst>
      <p:ext uri="{BB962C8B-B14F-4D97-AF65-F5344CB8AC3E}">
        <p14:creationId xmlns:p14="http://schemas.microsoft.com/office/powerpoint/2010/main" val="2935073210"/>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7C6E0-A977-4F50-983D-7AE66E2509C1}"/>
              </a:ext>
            </a:extLst>
          </p:cNvPr>
          <p:cNvSpPr>
            <a:spLocks noGrp="1"/>
          </p:cNvSpPr>
          <p:nvPr>
            <p:ph type="title"/>
          </p:nvPr>
        </p:nvSpPr>
        <p:spPr/>
        <p:txBody>
          <a:bodyPr>
            <a:normAutofit fontScale="90000"/>
          </a:bodyPr>
          <a:lstStyle/>
          <a:p>
            <a:r>
              <a:rPr lang="it-IT" b="1" dirty="0"/>
              <a:t>S.O.G.I. </a:t>
            </a:r>
            <a:r>
              <a:rPr lang="it-IT" b="1" dirty="0" err="1"/>
              <a:t>Immigration</a:t>
            </a:r>
            <a:r>
              <a:rPr lang="it-IT" b="1" dirty="0"/>
              <a:t> and Reception in </a:t>
            </a:r>
            <a:r>
              <a:rPr lang="it-IT" b="1" dirty="0" err="1"/>
              <a:t>Italy</a:t>
            </a:r>
            <a:r>
              <a:rPr lang="it-IT" b="1" dirty="0"/>
              <a:t>. </a:t>
            </a:r>
            <a:br>
              <a:rPr lang="it-IT" b="1" dirty="0"/>
            </a:br>
            <a:r>
              <a:rPr lang="it-IT" b="1" dirty="0"/>
              <a:t>The </a:t>
            </a:r>
            <a:r>
              <a:rPr lang="it-IT" b="1" dirty="0" err="1"/>
              <a:t>Neapolitan</a:t>
            </a:r>
            <a:r>
              <a:rPr lang="it-IT" b="1" dirty="0"/>
              <a:t> </a:t>
            </a:r>
            <a:r>
              <a:rPr lang="it-IT" b="1" dirty="0" err="1"/>
              <a:t>experience</a:t>
            </a:r>
            <a:endParaRPr lang="it-IT" b="1" dirty="0"/>
          </a:p>
        </p:txBody>
      </p:sp>
      <p:sp>
        <p:nvSpPr>
          <p:cNvPr id="4" name="Segnaposto testo 3">
            <a:extLst>
              <a:ext uri="{FF2B5EF4-FFF2-40B4-BE49-F238E27FC236}">
                <a16:creationId xmlns:a16="http://schemas.microsoft.com/office/drawing/2014/main" id="{93BD1398-D70D-4ECB-9111-6C9431244D60}"/>
              </a:ext>
            </a:extLst>
          </p:cNvPr>
          <p:cNvSpPr>
            <a:spLocks noGrp="1"/>
          </p:cNvSpPr>
          <p:nvPr>
            <p:ph type="body" idx="1"/>
          </p:nvPr>
        </p:nvSpPr>
        <p:spPr/>
        <p:txBody>
          <a:bodyPr>
            <a:noAutofit/>
          </a:bodyPr>
          <a:lstStyle/>
          <a:p>
            <a:r>
              <a:rPr lang="it-IT" sz="2400" dirty="0"/>
              <a:t>09° </a:t>
            </a:r>
            <a:r>
              <a:rPr lang="it-IT" sz="2400" dirty="0" err="1"/>
              <a:t>July</a:t>
            </a:r>
            <a:r>
              <a:rPr lang="it-IT" sz="2400" dirty="0"/>
              <a:t> 2020  SOGICA </a:t>
            </a:r>
            <a:r>
              <a:rPr lang="it-IT" sz="2400" dirty="0" err="1"/>
              <a:t>Final</a:t>
            </a:r>
            <a:r>
              <a:rPr lang="it-IT" sz="2400" dirty="0"/>
              <a:t> Conference </a:t>
            </a:r>
          </a:p>
          <a:p>
            <a:r>
              <a:rPr lang="it-IT" sz="2400" dirty="0"/>
              <a:t>Dr. Carmela Ferrara </a:t>
            </a:r>
          </a:p>
          <a:p>
            <a:r>
              <a:rPr lang="it-IT" sz="2400" dirty="0"/>
              <a:t>Coordinator of Migra-Antinoo </a:t>
            </a:r>
          </a:p>
        </p:txBody>
      </p:sp>
      <p:pic>
        <p:nvPicPr>
          <p:cNvPr id="5" name="Immagine 4">
            <a:extLst>
              <a:ext uri="{FF2B5EF4-FFF2-40B4-BE49-F238E27FC236}">
                <a16:creationId xmlns:a16="http://schemas.microsoft.com/office/drawing/2014/main" id="{4602675C-E87F-471E-ACDD-E453BF600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5" y="357073"/>
            <a:ext cx="2504659" cy="2504659"/>
          </a:xfrm>
          <a:prstGeom prst="rect">
            <a:avLst/>
          </a:prstGeom>
        </p:spPr>
      </p:pic>
    </p:spTree>
    <p:extLst>
      <p:ext uri="{BB962C8B-B14F-4D97-AF65-F5344CB8AC3E}">
        <p14:creationId xmlns:p14="http://schemas.microsoft.com/office/powerpoint/2010/main" val="250022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96FB7-729B-4564-9898-A2E23C393AD0}"/>
              </a:ext>
            </a:extLst>
          </p:cNvPr>
          <p:cNvSpPr>
            <a:spLocks noGrp="1"/>
          </p:cNvSpPr>
          <p:nvPr>
            <p:ph type="title"/>
          </p:nvPr>
        </p:nvSpPr>
        <p:spPr/>
        <p:txBody>
          <a:bodyPr>
            <a:noAutofit/>
          </a:bodyPr>
          <a:lstStyle/>
          <a:p>
            <a:r>
              <a:rPr lang="en-US" sz="3200" b="1" dirty="0"/>
              <a:t>In recent years, the number of services for migrants in LGBTI associations has increased</a:t>
            </a:r>
            <a:endParaRPr lang="it-IT" sz="3200" b="1" dirty="0"/>
          </a:p>
        </p:txBody>
      </p:sp>
      <p:pic>
        <p:nvPicPr>
          <p:cNvPr id="5" name="Segnaposto contenuto 4">
            <a:extLst>
              <a:ext uri="{FF2B5EF4-FFF2-40B4-BE49-F238E27FC236}">
                <a16:creationId xmlns:a16="http://schemas.microsoft.com/office/drawing/2014/main" id="{F2477E23-F486-4AA0-84FA-1FCC44B0A88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38200" y="2085161"/>
            <a:ext cx="4250028" cy="4407714"/>
          </a:xfrm>
        </p:spPr>
      </p:pic>
      <p:sp>
        <p:nvSpPr>
          <p:cNvPr id="6" name="CasellaDiTesto 5">
            <a:extLst>
              <a:ext uri="{FF2B5EF4-FFF2-40B4-BE49-F238E27FC236}">
                <a16:creationId xmlns:a16="http://schemas.microsoft.com/office/drawing/2014/main" id="{6A7F2CF3-560F-41EB-9FED-E1862BC67638}"/>
              </a:ext>
            </a:extLst>
          </p:cNvPr>
          <p:cNvSpPr txBox="1"/>
          <p:nvPr/>
        </p:nvSpPr>
        <p:spPr>
          <a:xfrm>
            <a:off x="4784035" y="2001078"/>
            <a:ext cx="6361043" cy="369332"/>
          </a:xfrm>
          <a:prstGeom prst="rect">
            <a:avLst/>
          </a:prstGeom>
          <a:noFill/>
        </p:spPr>
        <p:txBody>
          <a:bodyPr wrap="square" rtlCol="0">
            <a:spAutoFit/>
          </a:bodyPr>
          <a:lstStyle/>
          <a:p>
            <a:endParaRPr lang="it-IT" dirty="0"/>
          </a:p>
        </p:txBody>
      </p:sp>
      <p:sp>
        <p:nvSpPr>
          <p:cNvPr id="3" name="CasellaDiTesto 2">
            <a:extLst>
              <a:ext uri="{FF2B5EF4-FFF2-40B4-BE49-F238E27FC236}">
                <a16:creationId xmlns:a16="http://schemas.microsoft.com/office/drawing/2014/main" id="{26800326-D9E0-4B94-826F-3166BA4D95AA}"/>
              </a:ext>
            </a:extLst>
          </p:cNvPr>
          <p:cNvSpPr txBox="1"/>
          <p:nvPr/>
        </p:nvSpPr>
        <p:spPr>
          <a:xfrm>
            <a:off x="5408543" y="2001078"/>
            <a:ext cx="5696778" cy="2554545"/>
          </a:xfrm>
          <a:prstGeom prst="rect">
            <a:avLst/>
          </a:prstGeom>
          <a:noFill/>
        </p:spPr>
        <p:txBody>
          <a:bodyPr wrap="square" rtlCol="0">
            <a:spAutoFit/>
          </a:bodyPr>
          <a:lstStyle/>
          <a:p>
            <a:r>
              <a:rPr lang="en-US" sz="3200" dirty="0"/>
              <a:t>But most of the services are concentrated in the center-north. In fact, there are still very few spots </a:t>
            </a:r>
          </a:p>
          <a:p>
            <a:r>
              <a:rPr lang="en-US" sz="3200" dirty="0"/>
              <a:t>in the South</a:t>
            </a:r>
            <a:endParaRPr lang="it-IT" sz="3200" dirty="0"/>
          </a:p>
        </p:txBody>
      </p:sp>
    </p:spTree>
    <p:extLst>
      <p:ext uri="{BB962C8B-B14F-4D97-AF65-F5344CB8AC3E}">
        <p14:creationId xmlns:p14="http://schemas.microsoft.com/office/powerpoint/2010/main" val="33594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E5C80A-9922-4B3B-8DC3-85FDB847D660}"/>
              </a:ext>
            </a:extLst>
          </p:cNvPr>
          <p:cNvSpPr>
            <a:spLocks noGrp="1"/>
          </p:cNvSpPr>
          <p:nvPr>
            <p:ph type="title"/>
          </p:nvPr>
        </p:nvSpPr>
        <p:spPr/>
        <p:txBody>
          <a:bodyPr>
            <a:normAutofit/>
          </a:bodyPr>
          <a:lstStyle/>
          <a:p>
            <a:pPr algn="ctr"/>
            <a:r>
              <a:rPr lang="it-IT" sz="5500" b="1" dirty="0">
                <a:solidFill>
                  <a:srgbClr val="FFC000"/>
                </a:solidFill>
              </a:rPr>
              <a:t>The </a:t>
            </a:r>
            <a:r>
              <a:rPr lang="it-IT" sz="5500" b="1" dirty="0" err="1">
                <a:solidFill>
                  <a:srgbClr val="FFC000"/>
                </a:solidFill>
              </a:rPr>
              <a:t>paradigm</a:t>
            </a:r>
            <a:r>
              <a:rPr lang="it-IT" sz="5500" b="1" dirty="0">
                <a:solidFill>
                  <a:srgbClr val="FFC000"/>
                </a:solidFill>
              </a:rPr>
              <a:t> shift</a:t>
            </a:r>
          </a:p>
        </p:txBody>
      </p:sp>
      <p:sp>
        <p:nvSpPr>
          <p:cNvPr id="3" name="Segnaposto contenuto 2">
            <a:extLst>
              <a:ext uri="{FF2B5EF4-FFF2-40B4-BE49-F238E27FC236}">
                <a16:creationId xmlns:a16="http://schemas.microsoft.com/office/drawing/2014/main" id="{195F5F70-A844-4B8F-9218-E2F36BC8B80C}"/>
              </a:ext>
            </a:extLst>
          </p:cNvPr>
          <p:cNvSpPr>
            <a:spLocks noGrp="1"/>
          </p:cNvSpPr>
          <p:nvPr>
            <p:ph idx="1"/>
          </p:nvPr>
        </p:nvSpPr>
        <p:spPr/>
        <p:txBody>
          <a:bodyPr>
            <a:normAutofit/>
          </a:bodyPr>
          <a:lstStyle/>
          <a:p>
            <a:pPr marL="0" indent="0" algn="ctr">
              <a:buNone/>
            </a:pPr>
            <a:r>
              <a:rPr lang="en-US" sz="3200" dirty="0"/>
              <a:t>From a paternalistic attitude to a </a:t>
            </a:r>
            <a:r>
              <a:rPr lang="en-US" sz="3200" dirty="0" err="1"/>
              <a:t>priorization</a:t>
            </a:r>
            <a:r>
              <a:rPr lang="en-US" sz="3200" dirty="0"/>
              <a:t> of migrant voices/narratives</a:t>
            </a:r>
          </a:p>
          <a:p>
            <a:pPr marL="0" indent="0">
              <a:buNone/>
            </a:pPr>
            <a:r>
              <a:rPr lang="en-US" sz="3200" dirty="0"/>
              <a:t> </a:t>
            </a:r>
          </a:p>
          <a:p>
            <a:pPr marL="0" indent="0" algn="ctr">
              <a:buNone/>
            </a:pPr>
            <a:r>
              <a:rPr lang="en-US" sz="3200" dirty="0"/>
              <a:t>The challenge for Italian LGBTI associations is to encourage the participation of migrants</a:t>
            </a:r>
          </a:p>
          <a:p>
            <a:pPr marL="0" indent="0" algn="ctr">
              <a:buNone/>
            </a:pPr>
            <a:r>
              <a:rPr lang="en-US" sz="3200" dirty="0"/>
              <a:t>by recognizing space and representation</a:t>
            </a:r>
          </a:p>
          <a:p>
            <a:pPr marL="0" indent="0">
              <a:buNone/>
            </a:pPr>
            <a:endParaRPr lang="it-IT" dirty="0"/>
          </a:p>
        </p:txBody>
      </p:sp>
    </p:spTree>
    <p:extLst>
      <p:ext uri="{BB962C8B-B14F-4D97-AF65-F5344CB8AC3E}">
        <p14:creationId xmlns:p14="http://schemas.microsoft.com/office/powerpoint/2010/main" val="1475317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65F761-8227-4306-980B-2CAB2B4A0A35}"/>
              </a:ext>
            </a:extLst>
          </p:cNvPr>
          <p:cNvSpPr>
            <a:spLocks noGrp="1"/>
          </p:cNvSpPr>
          <p:nvPr>
            <p:ph type="title"/>
          </p:nvPr>
        </p:nvSpPr>
        <p:spPr/>
        <p:txBody>
          <a:bodyPr>
            <a:normAutofit/>
          </a:bodyPr>
          <a:lstStyle/>
          <a:p>
            <a:r>
              <a:rPr lang="it-IT" sz="5500" b="1" dirty="0" err="1"/>
              <a:t>Suggestions</a:t>
            </a:r>
            <a:r>
              <a:rPr lang="it-IT" sz="5500" b="1" dirty="0"/>
              <a:t> / </a:t>
            </a:r>
            <a:r>
              <a:rPr lang="it-IT" sz="5500" b="1" dirty="0" err="1"/>
              <a:t>proposals</a:t>
            </a:r>
            <a:endParaRPr lang="it-IT" sz="5500" b="1" dirty="0"/>
          </a:p>
        </p:txBody>
      </p:sp>
      <p:sp>
        <p:nvSpPr>
          <p:cNvPr id="3" name="Segnaposto contenuto 2">
            <a:extLst>
              <a:ext uri="{FF2B5EF4-FFF2-40B4-BE49-F238E27FC236}">
                <a16:creationId xmlns:a16="http://schemas.microsoft.com/office/drawing/2014/main" id="{ED9EAB0B-9103-44AE-A0E6-83C6910652C9}"/>
              </a:ext>
            </a:extLst>
          </p:cNvPr>
          <p:cNvSpPr>
            <a:spLocks noGrp="1"/>
          </p:cNvSpPr>
          <p:nvPr>
            <p:ph idx="1"/>
          </p:nvPr>
        </p:nvSpPr>
        <p:spPr>
          <a:xfrm>
            <a:off x="745503" y="1497496"/>
            <a:ext cx="8946541" cy="4750903"/>
          </a:xfrm>
        </p:spPr>
        <p:txBody>
          <a:bodyPr>
            <a:noAutofit/>
          </a:bodyPr>
          <a:lstStyle/>
          <a:p>
            <a:pPr marL="0" indent="0">
              <a:buNone/>
            </a:pPr>
            <a:r>
              <a:rPr lang="en-US" sz="3200" dirty="0"/>
              <a:t>To create a national network of migrant activists, to organize a forum and exchange good practices.</a:t>
            </a:r>
          </a:p>
          <a:p>
            <a:pPr marL="0" indent="0">
              <a:buNone/>
            </a:pPr>
            <a:r>
              <a:rPr lang="en-US" sz="3200" dirty="0"/>
              <a:t>Create common projects between north and south and with Europe.</a:t>
            </a:r>
          </a:p>
          <a:p>
            <a:pPr marL="0" indent="0">
              <a:buNone/>
            </a:pPr>
            <a:r>
              <a:rPr lang="en-US" sz="3200" dirty="0" err="1"/>
              <a:t>Migra-Antinoo</a:t>
            </a:r>
            <a:r>
              <a:rPr lang="en-US" sz="3200" dirty="0"/>
              <a:t> is available to start a communal dialogue. You can write us here: migranti@arcigaynapoli.org</a:t>
            </a:r>
            <a:endParaRPr lang="it-IT" sz="3200" dirty="0"/>
          </a:p>
        </p:txBody>
      </p:sp>
    </p:spTree>
    <p:extLst>
      <p:ext uri="{BB962C8B-B14F-4D97-AF65-F5344CB8AC3E}">
        <p14:creationId xmlns:p14="http://schemas.microsoft.com/office/powerpoint/2010/main" val="58598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779095F-D840-498A-B597-B084746E1DB6}"/>
              </a:ext>
            </a:extLst>
          </p:cNvPr>
          <p:cNvSpPr>
            <a:spLocks noGrp="1"/>
          </p:cNvSpPr>
          <p:nvPr>
            <p:ph idx="1"/>
          </p:nvPr>
        </p:nvSpPr>
        <p:spPr/>
        <p:txBody>
          <a:bodyPr>
            <a:normAutofit/>
          </a:bodyPr>
          <a:lstStyle/>
          <a:p>
            <a:pPr marL="0" indent="0" algn="ctr">
              <a:buNone/>
            </a:pPr>
            <a:r>
              <a:rPr lang="it-IT" sz="3200" dirty="0"/>
              <a:t>Thanks for Your </a:t>
            </a:r>
            <a:r>
              <a:rPr lang="it-IT" sz="3200" dirty="0" err="1"/>
              <a:t>attention</a:t>
            </a:r>
            <a:r>
              <a:rPr lang="it-IT" sz="3200" dirty="0"/>
              <a:t>!</a:t>
            </a:r>
          </a:p>
          <a:p>
            <a:pPr marL="0" indent="0" algn="ctr">
              <a:buNone/>
            </a:pPr>
            <a:r>
              <a:rPr lang="it-IT" sz="3200" dirty="0"/>
              <a:t> </a:t>
            </a:r>
          </a:p>
          <a:p>
            <a:pPr marL="0" indent="0" algn="ctr">
              <a:buNone/>
            </a:pPr>
            <a:r>
              <a:rPr lang="it-IT" sz="3200" dirty="0"/>
              <a:t>And thanks to</a:t>
            </a:r>
          </a:p>
          <a:p>
            <a:pPr marL="0" indent="0" algn="ctr">
              <a:buNone/>
            </a:pPr>
            <a:r>
              <a:rPr lang="it-IT" sz="3200" dirty="0"/>
              <a:t> SOGICA </a:t>
            </a:r>
          </a:p>
          <a:p>
            <a:pPr marL="0" indent="0" algn="ctr">
              <a:buNone/>
            </a:pPr>
            <a:r>
              <a:rPr lang="en-US" sz="3200" dirty="0"/>
              <a:t>for increasing the dissemination and knowledge </a:t>
            </a:r>
          </a:p>
          <a:p>
            <a:pPr marL="0" indent="0" algn="ctr">
              <a:buNone/>
            </a:pPr>
            <a:r>
              <a:rPr lang="en-US" sz="3200" dirty="0"/>
              <a:t>of issues related to the topic </a:t>
            </a:r>
            <a:endParaRPr lang="it-IT" sz="3200" dirty="0"/>
          </a:p>
        </p:txBody>
      </p:sp>
      <p:pic>
        <p:nvPicPr>
          <p:cNvPr id="4" name="Immagine 3">
            <a:extLst>
              <a:ext uri="{FF2B5EF4-FFF2-40B4-BE49-F238E27FC236}">
                <a16:creationId xmlns:a16="http://schemas.microsoft.com/office/drawing/2014/main" id="{93435383-16C4-4D37-88E6-7E56EFAEC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791" y="3851296"/>
            <a:ext cx="1696279" cy="729400"/>
          </a:xfrm>
          <a:prstGeom prst="rect">
            <a:avLst/>
          </a:prstGeom>
        </p:spPr>
      </p:pic>
    </p:spTree>
    <p:extLst>
      <p:ext uri="{BB962C8B-B14F-4D97-AF65-F5344CB8AC3E}">
        <p14:creationId xmlns:p14="http://schemas.microsoft.com/office/powerpoint/2010/main" val="192455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7CB95F8-FB5B-4DE2-AD6B-376D856E7DFA}"/>
              </a:ext>
            </a:extLst>
          </p:cNvPr>
          <p:cNvSpPr>
            <a:spLocks noGrp="1"/>
          </p:cNvSpPr>
          <p:nvPr>
            <p:ph idx="1"/>
          </p:nvPr>
        </p:nvSpPr>
        <p:spPr>
          <a:xfrm>
            <a:off x="838200" y="365125"/>
            <a:ext cx="10515600" cy="5811838"/>
          </a:xfrm>
        </p:spPr>
        <p:txBody>
          <a:bodyPr/>
          <a:lstStyle/>
          <a:p>
            <a:pPr marL="0" indent="0" algn="ctr">
              <a:buNone/>
            </a:pPr>
            <a:r>
              <a:rPr lang="en-US" dirty="0" err="1"/>
              <a:t>Migra-Antinoo</a:t>
            </a:r>
            <a:r>
              <a:rPr lang="en-US" dirty="0"/>
              <a:t> was created as a service of </a:t>
            </a:r>
            <a:r>
              <a:rPr lang="en-US" dirty="0" err="1"/>
              <a:t>Antinoo</a:t>
            </a:r>
            <a:r>
              <a:rPr lang="en-US" dirty="0"/>
              <a:t> </a:t>
            </a:r>
            <a:r>
              <a:rPr lang="en-US" dirty="0" err="1"/>
              <a:t>Arcigay</a:t>
            </a:r>
            <a:r>
              <a:rPr lang="en-US" dirty="0"/>
              <a:t> Napoli specifically aimed at queer migrants.</a:t>
            </a:r>
          </a:p>
          <a:p>
            <a:pPr marL="0" indent="0" algn="ctr">
              <a:buNone/>
            </a:pPr>
            <a:r>
              <a:rPr lang="en-US" dirty="0"/>
              <a:t>The majority of people who use the service are homosexual or bisexual asylum seekers from West Africa. Few women and few trans people arrive.</a:t>
            </a:r>
          </a:p>
          <a:p>
            <a:pPr marL="0" indent="0">
              <a:buNone/>
            </a:pPr>
            <a:endParaRPr lang="en-US" dirty="0"/>
          </a:p>
          <a:p>
            <a:pPr marL="0" indent="0">
              <a:buNone/>
            </a:pPr>
            <a:endParaRPr lang="it-IT" dirty="0"/>
          </a:p>
        </p:txBody>
      </p:sp>
      <p:graphicFrame>
        <p:nvGraphicFramePr>
          <p:cNvPr id="7" name="Grafico 6">
            <a:extLst>
              <a:ext uri="{FF2B5EF4-FFF2-40B4-BE49-F238E27FC236}">
                <a16:creationId xmlns:a16="http://schemas.microsoft.com/office/drawing/2014/main" id="{1A57C30B-A6BC-4580-B951-B48B59140A41}"/>
              </a:ext>
            </a:extLst>
          </p:cNvPr>
          <p:cNvGraphicFramePr>
            <a:graphicFrameLocks/>
          </p:cNvGraphicFramePr>
          <p:nvPr>
            <p:extLst>
              <p:ext uri="{D42A27DB-BD31-4B8C-83A1-F6EECF244321}">
                <p14:modId xmlns:p14="http://schemas.microsoft.com/office/powerpoint/2010/main" val="1490647380"/>
              </p:ext>
            </p:extLst>
          </p:nvPr>
        </p:nvGraphicFramePr>
        <p:xfrm>
          <a:off x="3525078" y="2252869"/>
          <a:ext cx="4876799" cy="3354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8973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E6FCFBEA-EBAC-4CCE-9FD6-26AB8483A3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1739" y="-60879"/>
            <a:ext cx="5936974" cy="6918879"/>
          </a:xfrm>
        </p:spPr>
      </p:pic>
      <p:sp>
        <p:nvSpPr>
          <p:cNvPr id="6" name="CasellaDiTesto 5">
            <a:extLst>
              <a:ext uri="{FF2B5EF4-FFF2-40B4-BE49-F238E27FC236}">
                <a16:creationId xmlns:a16="http://schemas.microsoft.com/office/drawing/2014/main" id="{E189E14F-1D2A-48F7-A52E-B27103780C39}"/>
              </a:ext>
            </a:extLst>
          </p:cNvPr>
          <p:cNvSpPr txBox="1"/>
          <p:nvPr/>
        </p:nvSpPr>
        <p:spPr>
          <a:xfrm>
            <a:off x="4422913" y="238539"/>
            <a:ext cx="3568148" cy="430887"/>
          </a:xfrm>
          <a:prstGeom prst="rect">
            <a:avLst/>
          </a:prstGeom>
          <a:noFill/>
        </p:spPr>
        <p:txBody>
          <a:bodyPr wrap="square" rtlCol="0">
            <a:spAutoFit/>
          </a:bodyPr>
          <a:lstStyle/>
          <a:p>
            <a:r>
              <a:rPr lang="en-US" sz="2200" b="1" dirty="0"/>
              <a:t>Where do they come from?</a:t>
            </a:r>
            <a:endParaRPr lang="it-IT" sz="2200" b="1" dirty="0"/>
          </a:p>
        </p:txBody>
      </p:sp>
    </p:spTree>
    <p:extLst>
      <p:ext uri="{BB962C8B-B14F-4D97-AF65-F5344CB8AC3E}">
        <p14:creationId xmlns:p14="http://schemas.microsoft.com/office/powerpoint/2010/main" val="411305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9F4870-C906-447A-BECE-E3489148F1A5}"/>
              </a:ext>
            </a:extLst>
          </p:cNvPr>
          <p:cNvSpPr>
            <a:spLocks noGrp="1"/>
          </p:cNvSpPr>
          <p:nvPr>
            <p:ph type="title"/>
          </p:nvPr>
        </p:nvSpPr>
        <p:spPr/>
        <p:txBody>
          <a:bodyPr/>
          <a:lstStyle/>
          <a:p>
            <a:endParaRPr lang="it-IT" dirty="0"/>
          </a:p>
        </p:txBody>
      </p:sp>
      <p:pic>
        <p:nvPicPr>
          <p:cNvPr id="5" name="Segnaposto contenuto 4">
            <a:extLst>
              <a:ext uri="{FF2B5EF4-FFF2-40B4-BE49-F238E27FC236}">
                <a16:creationId xmlns:a16="http://schemas.microsoft.com/office/drawing/2014/main" id="{1F4B7BB4-9947-4C4C-B7E3-B943E96802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5391" y="-31282"/>
            <a:ext cx="6137714" cy="3443940"/>
          </a:xfrm>
        </p:spPr>
      </p:pic>
      <p:pic>
        <p:nvPicPr>
          <p:cNvPr id="7" name="Immagine 6">
            <a:extLst>
              <a:ext uri="{FF2B5EF4-FFF2-40B4-BE49-F238E27FC236}">
                <a16:creationId xmlns:a16="http://schemas.microsoft.com/office/drawing/2014/main" id="{3591D946-2160-4E3C-B6A1-313AF2FA4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680" y="3429000"/>
            <a:ext cx="5796609" cy="3880508"/>
          </a:xfrm>
          <a:prstGeom prst="rect">
            <a:avLst/>
          </a:prstGeom>
        </p:spPr>
      </p:pic>
      <p:pic>
        <p:nvPicPr>
          <p:cNvPr id="9" name="Immagine 8">
            <a:extLst>
              <a:ext uri="{FF2B5EF4-FFF2-40B4-BE49-F238E27FC236}">
                <a16:creationId xmlns:a16="http://schemas.microsoft.com/office/drawing/2014/main" id="{7FFA9F0B-C4FB-4478-837A-7C8827B757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6728018" cy="6851374"/>
          </a:xfrm>
          <a:prstGeom prst="rect">
            <a:avLst/>
          </a:prstGeom>
        </p:spPr>
      </p:pic>
      <p:sp>
        <p:nvSpPr>
          <p:cNvPr id="11" name="CasellaDiTesto 10">
            <a:extLst>
              <a:ext uri="{FF2B5EF4-FFF2-40B4-BE49-F238E27FC236}">
                <a16:creationId xmlns:a16="http://schemas.microsoft.com/office/drawing/2014/main" id="{EC8E2C45-D552-470C-832A-FAA3FD524128}"/>
              </a:ext>
            </a:extLst>
          </p:cNvPr>
          <p:cNvSpPr txBox="1"/>
          <p:nvPr/>
        </p:nvSpPr>
        <p:spPr>
          <a:xfrm>
            <a:off x="0" y="6482042"/>
            <a:ext cx="3750365" cy="369332"/>
          </a:xfrm>
          <a:prstGeom prst="rect">
            <a:avLst/>
          </a:prstGeom>
          <a:noFill/>
        </p:spPr>
        <p:txBody>
          <a:bodyPr wrap="square" rtlCol="0">
            <a:spAutoFit/>
          </a:bodyPr>
          <a:lstStyle/>
          <a:p>
            <a:r>
              <a:rPr lang="it-IT" b="1" dirty="0">
                <a:solidFill>
                  <a:srgbClr val="FF0000"/>
                </a:solidFill>
              </a:rPr>
              <a:t>NAPLES, MIGRA-ANTINOO</a:t>
            </a:r>
          </a:p>
        </p:txBody>
      </p:sp>
      <p:sp>
        <p:nvSpPr>
          <p:cNvPr id="12" name="CasellaDiTesto 11">
            <a:extLst>
              <a:ext uri="{FF2B5EF4-FFF2-40B4-BE49-F238E27FC236}">
                <a16:creationId xmlns:a16="http://schemas.microsoft.com/office/drawing/2014/main" id="{A0A4D94C-A2CD-4EF7-9ADE-D432D6BD9C17}"/>
              </a:ext>
            </a:extLst>
          </p:cNvPr>
          <p:cNvSpPr txBox="1"/>
          <p:nvPr/>
        </p:nvSpPr>
        <p:spPr>
          <a:xfrm>
            <a:off x="6725478" y="3459682"/>
            <a:ext cx="4224130" cy="369332"/>
          </a:xfrm>
          <a:prstGeom prst="rect">
            <a:avLst/>
          </a:prstGeom>
          <a:noFill/>
        </p:spPr>
        <p:txBody>
          <a:bodyPr wrap="square" rtlCol="0">
            <a:spAutoFit/>
          </a:bodyPr>
          <a:lstStyle/>
          <a:p>
            <a:r>
              <a:rPr lang="it-IT" b="1" dirty="0">
                <a:solidFill>
                  <a:srgbClr val="FF0000"/>
                </a:solidFill>
              </a:rPr>
              <a:t>RURAL AREAS WHERE THEY LIVE</a:t>
            </a:r>
          </a:p>
        </p:txBody>
      </p:sp>
    </p:spTree>
    <p:extLst>
      <p:ext uri="{BB962C8B-B14F-4D97-AF65-F5344CB8AC3E}">
        <p14:creationId xmlns:p14="http://schemas.microsoft.com/office/powerpoint/2010/main" val="139538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93C44D-42E4-4DC8-88D0-94D9C60EF64F}"/>
              </a:ext>
            </a:extLst>
          </p:cNvPr>
          <p:cNvSpPr>
            <a:spLocks noGrp="1"/>
          </p:cNvSpPr>
          <p:nvPr>
            <p:ph type="title"/>
          </p:nvPr>
        </p:nvSpPr>
        <p:spPr/>
        <p:txBody>
          <a:bodyPr/>
          <a:lstStyle/>
          <a:p>
            <a:pPr algn="ctr"/>
            <a:r>
              <a:rPr lang="it-IT" dirty="0"/>
              <a:t>No </a:t>
            </a:r>
            <a:r>
              <a:rPr lang="it-IT" dirty="0" err="1"/>
              <a:t>longer</a:t>
            </a:r>
            <a:r>
              <a:rPr lang="it-IT" dirty="0"/>
              <a:t> just a service</a:t>
            </a:r>
          </a:p>
        </p:txBody>
      </p:sp>
      <p:sp>
        <p:nvSpPr>
          <p:cNvPr id="3" name="Segnaposto contenuto 2">
            <a:extLst>
              <a:ext uri="{FF2B5EF4-FFF2-40B4-BE49-F238E27FC236}">
                <a16:creationId xmlns:a16="http://schemas.microsoft.com/office/drawing/2014/main" id="{1FDEC57F-851C-4DCB-9478-C08448D21DB6}"/>
              </a:ext>
            </a:extLst>
          </p:cNvPr>
          <p:cNvSpPr>
            <a:spLocks noGrp="1"/>
          </p:cNvSpPr>
          <p:nvPr>
            <p:ph idx="1"/>
          </p:nvPr>
        </p:nvSpPr>
        <p:spPr/>
        <p:txBody>
          <a:bodyPr>
            <a:normAutofit/>
          </a:bodyPr>
          <a:lstStyle/>
          <a:p>
            <a:pPr marL="0" indent="0">
              <a:buNone/>
            </a:pPr>
            <a:r>
              <a:rPr lang="en-US" sz="4400" dirty="0"/>
              <a:t>The participation of migrants has increased within the association, reaching up to almost 40% of the participants in the Youth Group. </a:t>
            </a:r>
          </a:p>
        </p:txBody>
      </p:sp>
    </p:spTree>
    <p:extLst>
      <p:ext uri="{BB962C8B-B14F-4D97-AF65-F5344CB8AC3E}">
        <p14:creationId xmlns:p14="http://schemas.microsoft.com/office/powerpoint/2010/main" val="398295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contenuto 10">
            <a:extLst>
              <a:ext uri="{FF2B5EF4-FFF2-40B4-BE49-F238E27FC236}">
                <a16:creationId xmlns:a16="http://schemas.microsoft.com/office/drawing/2014/main" id="{AA763300-A14B-4626-B792-112BA1A162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3253" y="0"/>
            <a:ext cx="9144000" cy="6858000"/>
          </a:xfrm>
        </p:spPr>
      </p:pic>
    </p:spTree>
    <p:extLst>
      <p:ext uri="{BB962C8B-B14F-4D97-AF65-F5344CB8AC3E}">
        <p14:creationId xmlns:p14="http://schemas.microsoft.com/office/powerpoint/2010/main" val="76662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BAEF59-5CAE-48B7-8B57-DE2BC34A0718}"/>
              </a:ext>
            </a:extLst>
          </p:cNvPr>
          <p:cNvSpPr>
            <a:spLocks noGrp="1"/>
          </p:cNvSpPr>
          <p:nvPr>
            <p:ph type="title"/>
          </p:nvPr>
        </p:nvSpPr>
        <p:spPr/>
        <p:txBody>
          <a:bodyPr/>
          <a:lstStyle/>
          <a:p>
            <a:pPr algn="ctr"/>
            <a:r>
              <a:rPr lang="it-IT" b="1" dirty="0" err="1">
                <a:solidFill>
                  <a:srgbClr val="FFC000"/>
                </a:solidFill>
              </a:rPr>
              <a:t>Rethinking</a:t>
            </a:r>
            <a:r>
              <a:rPr lang="it-IT" b="1" dirty="0">
                <a:solidFill>
                  <a:srgbClr val="FFC000"/>
                </a:solidFill>
              </a:rPr>
              <a:t> inclusive </a:t>
            </a:r>
            <a:r>
              <a:rPr lang="it-IT" b="1" dirty="0" err="1">
                <a:solidFill>
                  <a:srgbClr val="FFC000"/>
                </a:solidFill>
              </a:rPr>
              <a:t>spaces</a:t>
            </a:r>
            <a:endParaRPr lang="it-IT" b="1" dirty="0">
              <a:solidFill>
                <a:srgbClr val="FFC000"/>
              </a:solidFill>
            </a:endParaRPr>
          </a:p>
        </p:txBody>
      </p:sp>
      <p:sp>
        <p:nvSpPr>
          <p:cNvPr id="3" name="Segnaposto contenuto 2">
            <a:extLst>
              <a:ext uri="{FF2B5EF4-FFF2-40B4-BE49-F238E27FC236}">
                <a16:creationId xmlns:a16="http://schemas.microsoft.com/office/drawing/2014/main" id="{793FA4B0-0999-4453-8AAC-0C1266EEF9EB}"/>
              </a:ext>
            </a:extLst>
          </p:cNvPr>
          <p:cNvSpPr>
            <a:spLocks noGrp="1"/>
          </p:cNvSpPr>
          <p:nvPr>
            <p:ph idx="1"/>
          </p:nvPr>
        </p:nvSpPr>
        <p:spPr/>
        <p:txBody>
          <a:bodyPr>
            <a:normAutofit fontScale="92500" lnSpcReduction="20000"/>
          </a:bodyPr>
          <a:lstStyle/>
          <a:p>
            <a:pPr marL="0" indent="0" algn="ctr">
              <a:buNone/>
            </a:pPr>
            <a:r>
              <a:rPr lang="en-US" sz="3000" dirty="0"/>
              <a:t>In order to make recreational and cultural activities accessible </a:t>
            </a:r>
          </a:p>
          <a:p>
            <a:pPr marL="0" indent="0" algn="ctr">
              <a:buNone/>
            </a:pPr>
            <a:r>
              <a:rPr lang="en-US" sz="3000" dirty="0"/>
              <a:t>to migrants, the youth group organizes watching movies </a:t>
            </a:r>
          </a:p>
          <a:p>
            <a:pPr marL="0" indent="0" algn="ctr">
              <a:buNone/>
            </a:pPr>
            <a:r>
              <a:rPr lang="en-US" sz="3000" dirty="0"/>
              <a:t>in English and in French </a:t>
            </a:r>
          </a:p>
          <a:p>
            <a:pPr marL="0" indent="0" algn="ctr">
              <a:buNone/>
            </a:pPr>
            <a:r>
              <a:rPr lang="en-US" sz="3000" dirty="0"/>
              <a:t>and meetings with psychologists </a:t>
            </a:r>
          </a:p>
          <a:p>
            <a:pPr marL="0" indent="0" algn="ctr">
              <a:buNone/>
            </a:pPr>
            <a:r>
              <a:rPr lang="en-US" sz="3000" dirty="0"/>
              <a:t>specialized in group therapy</a:t>
            </a:r>
          </a:p>
          <a:p>
            <a:pPr marL="0" indent="0" algn="ctr">
              <a:buNone/>
            </a:pPr>
            <a:r>
              <a:rPr lang="en-US" sz="3000" dirty="0"/>
              <a:t>who work with the technique of psychodrama and artistic therapy encouraging everyone to </a:t>
            </a:r>
            <a:r>
              <a:rPr lang="en-US" sz="3000" dirty="0" err="1"/>
              <a:t>partecipate</a:t>
            </a:r>
            <a:endParaRPr lang="it-IT" sz="3000" dirty="0"/>
          </a:p>
        </p:txBody>
      </p:sp>
    </p:spTree>
    <p:extLst>
      <p:ext uri="{BB962C8B-B14F-4D97-AF65-F5344CB8AC3E}">
        <p14:creationId xmlns:p14="http://schemas.microsoft.com/office/powerpoint/2010/main" val="4120584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2963DA-EFAA-46A6-B4CD-E94C84D88D0B}"/>
              </a:ext>
            </a:extLst>
          </p:cNvPr>
          <p:cNvSpPr>
            <a:spLocks noGrp="1"/>
          </p:cNvSpPr>
          <p:nvPr>
            <p:ph type="title"/>
          </p:nvPr>
        </p:nvSpPr>
        <p:spPr/>
        <p:txBody>
          <a:bodyPr/>
          <a:lstStyle/>
          <a:p>
            <a:pPr algn="ctr"/>
            <a:r>
              <a:rPr lang="it-IT" b="1" dirty="0">
                <a:solidFill>
                  <a:srgbClr val="FFC000"/>
                </a:solidFill>
              </a:rPr>
              <a:t>A personal story</a:t>
            </a:r>
          </a:p>
        </p:txBody>
      </p:sp>
      <p:sp>
        <p:nvSpPr>
          <p:cNvPr id="3" name="Segnaposto contenuto 2">
            <a:extLst>
              <a:ext uri="{FF2B5EF4-FFF2-40B4-BE49-F238E27FC236}">
                <a16:creationId xmlns:a16="http://schemas.microsoft.com/office/drawing/2014/main" id="{7BAE601A-BF7C-43A7-AA91-C7A691A7A6F8}"/>
              </a:ext>
            </a:extLst>
          </p:cNvPr>
          <p:cNvSpPr>
            <a:spLocks noGrp="1"/>
          </p:cNvSpPr>
          <p:nvPr>
            <p:ph idx="1"/>
          </p:nvPr>
        </p:nvSpPr>
        <p:spPr/>
        <p:txBody>
          <a:bodyPr/>
          <a:lstStyle/>
          <a:p>
            <a:pPr marL="0" indent="0">
              <a:buNone/>
            </a:pPr>
            <a:r>
              <a:rPr lang="en-US" dirty="0"/>
              <a:t>In the space of the psychological consultation, he had the opportunity to start reflecting on the situation of violence to which he was exposed for his sexual orientation and on the possible actions to regain his self-esteem. In this sense, the boy expresses his willingness to organize, at the youth group of </a:t>
            </a:r>
            <a:r>
              <a:rPr lang="en-US" dirty="0" err="1"/>
              <a:t>Arcigay</a:t>
            </a:r>
            <a:r>
              <a:rPr lang="en-US" dirty="0"/>
              <a:t> Naples - in which he declares to participate regularly for 1 year - a testimony meeting on what happened to him in Nigeria and on the life of homosexual people in the his country</a:t>
            </a:r>
            <a:endParaRPr lang="it-IT" dirty="0"/>
          </a:p>
        </p:txBody>
      </p:sp>
    </p:spTree>
    <p:extLst>
      <p:ext uri="{BB962C8B-B14F-4D97-AF65-F5344CB8AC3E}">
        <p14:creationId xmlns:p14="http://schemas.microsoft.com/office/powerpoint/2010/main" val="168209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0E579C-C7ED-4FF8-8A59-141539BE875F}"/>
              </a:ext>
            </a:extLst>
          </p:cNvPr>
          <p:cNvSpPr>
            <a:spLocks noGrp="1"/>
          </p:cNvSpPr>
          <p:nvPr>
            <p:ph type="title"/>
          </p:nvPr>
        </p:nvSpPr>
        <p:spPr/>
        <p:txBody>
          <a:bodyPr/>
          <a:lstStyle/>
          <a:p>
            <a:pPr algn="ctr"/>
            <a:r>
              <a:rPr lang="it-IT" b="1" dirty="0">
                <a:solidFill>
                  <a:srgbClr val="FFC000"/>
                </a:solidFill>
              </a:rPr>
              <a:t>The </a:t>
            </a:r>
            <a:r>
              <a:rPr lang="it-IT" b="1" dirty="0" err="1">
                <a:solidFill>
                  <a:srgbClr val="FFC000"/>
                </a:solidFill>
              </a:rPr>
              <a:t>importance</a:t>
            </a:r>
            <a:r>
              <a:rPr lang="it-IT" b="1" dirty="0">
                <a:solidFill>
                  <a:srgbClr val="FFC000"/>
                </a:solidFill>
              </a:rPr>
              <a:t> of sharing</a:t>
            </a:r>
          </a:p>
        </p:txBody>
      </p:sp>
      <p:sp>
        <p:nvSpPr>
          <p:cNvPr id="3" name="Segnaposto contenuto 2">
            <a:extLst>
              <a:ext uri="{FF2B5EF4-FFF2-40B4-BE49-F238E27FC236}">
                <a16:creationId xmlns:a16="http://schemas.microsoft.com/office/drawing/2014/main" id="{D9D870A3-BCB4-4B22-B4FB-E4EE37962BCF}"/>
              </a:ext>
            </a:extLst>
          </p:cNvPr>
          <p:cNvSpPr>
            <a:spLocks noGrp="1"/>
          </p:cNvSpPr>
          <p:nvPr>
            <p:ph idx="1"/>
          </p:nvPr>
        </p:nvSpPr>
        <p:spPr/>
        <p:txBody>
          <a:bodyPr>
            <a:normAutofit fontScale="92500" lnSpcReduction="10000"/>
          </a:bodyPr>
          <a:lstStyle/>
          <a:p>
            <a:pPr marL="0" indent="0">
              <a:buNone/>
            </a:pPr>
            <a:r>
              <a:rPr lang="en-US" sz="3000" dirty="0"/>
              <a:t>Many migrants experienced their sexual identity with fear, violence and migratory travel and the will to talk about their story is a first indicator of the function of testimony.</a:t>
            </a:r>
          </a:p>
          <a:p>
            <a:pPr marL="0" indent="0">
              <a:buNone/>
            </a:pPr>
            <a:r>
              <a:rPr lang="en-US" sz="3000" dirty="0"/>
              <a:t>As Hannah Arendt said, rebuilding a personal identity is a task that cannot be entrusted to the individual, but to the work of an entire community, because only by feeling part of a whole everyone can  feel part of a humanity that lives in the plurality of identities.</a:t>
            </a:r>
            <a:endParaRPr lang="it-IT" sz="3000" dirty="0"/>
          </a:p>
        </p:txBody>
      </p:sp>
    </p:spTree>
    <p:extLst>
      <p:ext uri="{BB962C8B-B14F-4D97-AF65-F5344CB8AC3E}">
        <p14:creationId xmlns:p14="http://schemas.microsoft.com/office/powerpoint/2010/main" val="1248833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1771</TotalTime>
  <Words>493</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Century Gothic</vt:lpstr>
      <vt:lpstr>Wingdings 3</vt:lpstr>
      <vt:lpstr>Ione</vt:lpstr>
      <vt:lpstr>S.O.G.I. Immigration and Reception in Italy.  The Neapolitan experience</vt:lpstr>
      <vt:lpstr>Presentazione standard di PowerPoint</vt:lpstr>
      <vt:lpstr>Presentazione standard di PowerPoint</vt:lpstr>
      <vt:lpstr>Presentazione standard di PowerPoint</vt:lpstr>
      <vt:lpstr>No longer just a service</vt:lpstr>
      <vt:lpstr>Presentazione standard di PowerPoint</vt:lpstr>
      <vt:lpstr>Rethinking inclusive spaces</vt:lpstr>
      <vt:lpstr>A personal story</vt:lpstr>
      <vt:lpstr>The importance of sharing</vt:lpstr>
      <vt:lpstr>In recent years, the number of services for migrants in LGBTI associations has increased</vt:lpstr>
      <vt:lpstr>The paradigm shift</vt:lpstr>
      <vt:lpstr>Suggestions / proposals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function of support services for LGBTIQ asylum seekers,</dc:title>
  <dc:creator>utente</dc:creator>
  <cp:lastModifiedBy>CARMELA FERRARA</cp:lastModifiedBy>
  <cp:revision>37</cp:revision>
  <dcterms:created xsi:type="dcterms:W3CDTF">2020-05-27T09:20:30Z</dcterms:created>
  <dcterms:modified xsi:type="dcterms:W3CDTF">2020-06-25T15:08:47Z</dcterms:modified>
</cp:coreProperties>
</file>