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4"/>
  </p:notesMasterIdLst>
  <p:sldIdLst>
    <p:sldId id="257" r:id="rId3"/>
    <p:sldId id="261" r:id="rId4"/>
    <p:sldId id="271" r:id="rId5"/>
    <p:sldId id="280" r:id="rId6"/>
    <p:sldId id="281" r:id="rId7"/>
    <p:sldId id="283" r:id="rId8"/>
    <p:sldId id="286" r:id="rId9"/>
    <p:sldId id="284" r:id="rId10"/>
    <p:sldId id="282" r:id="rId11"/>
    <p:sldId id="285"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9D9D9"/>
    <a:srgbClr val="E7E7E7"/>
    <a:srgbClr val="C4C4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7"/>
    <p:restoredTop sz="96671" autoAdjust="0"/>
  </p:normalViewPr>
  <p:slideViewPr>
    <p:cSldViewPr>
      <p:cViewPr varScale="1">
        <p:scale>
          <a:sx n="142" d="100"/>
          <a:sy n="142" d="100"/>
        </p:scale>
        <p:origin x="236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60F89F-965E-4A35-B7FF-B4E4021A35D3}" type="datetimeFigureOut">
              <a:rPr lang="en-GB" smtClean="0"/>
              <a:t>09/07/2020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AE410F-B9D8-4792-A6D6-E1719F7C0FA7}" type="slidenum">
              <a:rPr lang="en-GB" smtClean="0"/>
              <a:t>‹#›</a:t>
            </a:fld>
            <a:endParaRPr lang="en-GB"/>
          </a:p>
        </p:txBody>
      </p:sp>
    </p:spTree>
    <p:extLst>
      <p:ext uri="{BB962C8B-B14F-4D97-AF65-F5344CB8AC3E}">
        <p14:creationId xmlns:p14="http://schemas.microsoft.com/office/powerpoint/2010/main" val="355921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i="1" dirty="0"/>
          </a:p>
        </p:txBody>
      </p:sp>
      <p:sp>
        <p:nvSpPr>
          <p:cNvPr id="4" name="Slide Number Placeholder 3"/>
          <p:cNvSpPr>
            <a:spLocks noGrp="1"/>
          </p:cNvSpPr>
          <p:nvPr>
            <p:ph type="sldNum" sz="quarter" idx="10"/>
          </p:nvPr>
        </p:nvSpPr>
        <p:spPr/>
        <p:txBody>
          <a:bodyPr/>
          <a:lstStyle/>
          <a:p>
            <a:fld id="{0ACD80F7-2ACF-4CF1-A99D-0E4023D89D3C}"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2528080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7B60E22-29FF-44F6-8284-46911CAAA965}" type="datetime1">
              <a:rPr lang="en-GB" smtClean="0">
                <a:solidFill>
                  <a:prstClr val="black">
                    <a:tint val="75000"/>
                  </a:prstClr>
                </a:solidFill>
              </a:rPr>
              <a:pPr/>
              <a:t>09/07/2020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754ED01-E2A0-4C1E-8E21-014B990415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630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627E43-A9E9-4843-AEFB-BF58FDD032BE}" type="datetime1">
              <a:rPr lang="en-GB" smtClean="0">
                <a:solidFill>
                  <a:prstClr val="black">
                    <a:tint val="75000"/>
                  </a:prstClr>
                </a:solidFill>
              </a:rPr>
              <a:pPr/>
              <a:t>09/07/2020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63538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4668E0-EF58-4ADB-A06E-F16A98F85345}" type="datetime1">
              <a:rPr lang="en-GB" smtClean="0">
                <a:solidFill>
                  <a:prstClr val="black">
                    <a:tint val="75000"/>
                  </a:prstClr>
                </a:solidFill>
              </a:rPr>
              <a:pPr/>
              <a:t>09/07/2020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57681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05D25-E239-1445-84DE-92B636775764}"/>
              </a:ext>
            </a:extLst>
          </p:cNvPr>
          <p:cNvSpPr>
            <a:spLocks noGrp="1"/>
          </p:cNvSpPr>
          <p:nvPr>
            <p:ph type="ctrTitle"/>
          </p:nvPr>
        </p:nvSpPr>
        <p:spPr>
          <a:xfrm>
            <a:off x="1143000" y="1122363"/>
            <a:ext cx="6858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42AE745-0B8D-0E4A-B867-6968CD5A9C7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0B2073D-6754-5A47-83A9-ED1629FC17B1}"/>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5" name="Footer Placeholder 4">
            <a:extLst>
              <a:ext uri="{FF2B5EF4-FFF2-40B4-BE49-F238E27FC236}">
                <a16:creationId xmlns:a16="http://schemas.microsoft.com/office/drawing/2014/main" id="{C469E6EB-3C27-2A43-B7B5-D953DBEF92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22FD86-874F-064C-BACE-F37789A76850}"/>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2764987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BABF3-F440-6A40-9D2E-18B7CE267F3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6A8F936-C79C-6E4F-A247-43BA43CBD9E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64C944-7B92-B348-BC4F-5319574F3029}"/>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5" name="Footer Placeholder 4">
            <a:extLst>
              <a:ext uri="{FF2B5EF4-FFF2-40B4-BE49-F238E27FC236}">
                <a16:creationId xmlns:a16="http://schemas.microsoft.com/office/drawing/2014/main" id="{59E6F0B1-CECE-0D43-8ED6-0F64740188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13B908-03D5-524A-A8E1-5CFCCB68557A}"/>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3701030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42F5-1ED8-5C4C-8B4C-58A408D0748C}"/>
              </a:ext>
            </a:extLst>
          </p:cNvPr>
          <p:cNvSpPr>
            <a:spLocks noGrp="1"/>
          </p:cNvSpPr>
          <p:nvPr>
            <p:ph type="title"/>
          </p:nvPr>
        </p:nvSpPr>
        <p:spPr>
          <a:xfrm>
            <a:off x="623888" y="1709738"/>
            <a:ext cx="78867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8F9DE94-B8F3-0A44-B2DB-700C3C17BBFE}"/>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68B66C2-362F-B449-9CFF-EB0D69737532}"/>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5" name="Footer Placeholder 4">
            <a:extLst>
              <a:ext uri="{FF2B5EF4-FFF2-40B4-BE49-F238E27FC236}">
                <a16:creationId xmlns:a16="http://schemas.microsoft.com/office/drawing/2014/main" id="{7C7C1F3A-9DE2-184D-93C5-74A2192FBA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30CDB0-52AD-B84C-B07F-41A48DFE8AB1}"/>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2204661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38B71-00C0-4B40-987E-2440AD745BE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4E10601-520E-0F48-AC10-DE6EA610DCCE}"/>
              </a:ext>
            </a:extLst>
          </p:cNvPr>
          <p:cNvSpPr>
            <a:spLocks noGrp="1"/>
          </p:cNvSpPr>
          <p:nvPr>
            <p:ph sz="half" idx="1"/>
          </p:nvPr>
        </p:nvSpPr>
        <p:spPr>
          <a:xfrm>
            <a:off x="628650" y="1825625"/>
            <a:ext cx="38671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742A65B-6541-E743-9858-9BE51F5D3AFF}"/>
              </a:ext>
            </a:extLst>
          </p:cNvPr>
          <p:cNvSpPr>
            <a:spLocks noGrp="1"/>
          </p:cNvSpPr>
          <p:nvPr>
            <p:ph sz="half" idx="2"/>
          </p:nvPr>
        </p:nvSpPr>
        <p:spPr>
          <a:xfrm>
            <a:off x="4648200" y="1825625"/>
            <a:ext cx="38671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FA2687C-95A1-A24C-9F0D-96BC1A505652}"/>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6" name="Footer Placeholder 5">
            <a:extLst>
              <a:ext uri="{FF2B5EF4-FFF2-40B4-BE49-F238E27FC236}">
                <a16:creationId xmlns:a16="http://schemas.microsoft.com/office/drawing/2014/main" id="{DFE75F40-5430-064E-8412-860140070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CC7BB7-CE90-0947-B5E9-C42441F1A80B}"/>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974773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5F42-1800-A74A-BF61-496586DFAFFF}"/>
              </a:ext>
            </a:extLst>
          </p:cNvPr>
          <p:cNvSpPr>
            <a:spLocks noGrp="1"/>
          </p:cNvSpPr>
          <p:nvPr>
            <p:ph type="title"/>
          </p:nvPr>
        </p:nvSpPr>
        <p:spPr>
          <a:xfrm>
            <a:off x="630238" y="365125"/>
            <a:ext cx="78867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BFA26EA-2E5F-8748-8D2B-456CF5C38A9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F121477-FA0A-F74C-92C4-11304986B655}"/>
              </a:ext>
            </a:extLst>
          </p:cNvPr>
          <p:cNvSpPr>
            <a:spLocks noGrp="1"/>
          </p:cNvSpPr>
          <p:nvPr>
            <p:ph sz="half" idx="2"/>
          </p:nvPr>
        </p:nvSpPr>
        <p:spPr>
          <a:xfrm>
            <a:off x="630238" y="2505075"/>
            <a:ext cx="386873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0A6B817-FF41-6F48-B4A4-93C960EEAAE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7F502F3-8458-D642-B013-B16BF3245529}"/>
              </a:ext>
            </a:extLst>
          </p:cNvPr>
          <p:cNvSpPr>
            <a:spLocks noGrp="1"/>
          </p:cNvSpPr>
          <p:nvPr>
            <p:ph sz="quarter" idx="4"/>
          </p:nvPr>
        </p:nvSpPr>
        <p:spPr>
          <a:xfrm>
            <a:off x="4629150" y="2505075"/>
            <a:ext cx="38877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2D53966-EAA7-F447-A02E-3BBEA5576DC4}"/>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8" name="Footer Placeholder 7">
            <a:extLst>
              <a:ext uri="{FF2B5EF4-FFF2-40B4-BE49-F238E27FC236}">
                <a16:creationId xmlns:a16="http://schemas.microsoft.com/office/drawing/2014/main" id="{6DDB456C-D026-ED46-88B9-593C33C43F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3453ED-A731-B343-AF29-C8062EED4EE1}"/>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5074949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9252E-8195-1F43-BAEF-821EB95ADA9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A378EBB-2934-3841-8430-EAA6BAC3334D}"/>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4" name="Footer Placeholder 3">
            <a:extLst>
              <a:ext uri="{FF2B5EF4-FFF2-40B4-BE49-F238E27FC236}">
                <a16:creationId xmlns:a16="http://schemas.microsoft.com/office/drawing/2014/main" id="{A88B34B6-CD7E-914B-AFC1-1093AEDB82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DA14D1-74B5-3046-A31C-A8236CE47F2C}"/>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1045605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ACB6F2-0912-3E4D-B1BC-121AC5A0C1CE}"/>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3" name="Footer Placeholder 2">
            <a:extLst>
              <a:ext uri="{FF2B5EF4-FFF2-40B4-BE49-F238E27FC236}">
                <a16:creationId xmlns:a16="http://schemas.microsoft.com/office/drawing/2014/main" id="{411F2019-D632-BE4F-AC78-10C98F5CFA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34E63B-E1A5-B747-86B2-BB121A5E83F1}"/>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953345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F2B53-DF02-8F48-9B72-B0EDBEE9C084}"/>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1175694-EE2E-814E-95C6-83C6A1C5F04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62BC507-136F-5B45-BC92-62630ADEC60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87E426-1B6C-7844-A20B-C1D0AF065BEF}"/>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6" name="Footer Placeholder 5">
            <a:extLst>
              <a:ext uri="{FF2B5EF4-FFF2-40B4-BE49-F238E27FC236}">
                <a16:creationId xmlns:a16="http://schemas.microsoft.com/office/drawing/2014/main" id="{59CDF596-6A3E-2247-B5CA-C179C727CA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67B513-1285-6C49-81BC-35692F32C48B}"/>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760926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DB1A69-95CB-42B3-9662-F6BE78E7B74F}" type="datetime1">
              <a:rPr lang="en-GB" smtClean="0">
                <a:solidFill>
                  <a:prstClr val="black">
                    <a:tint val="75000"/>
                  </a:prstClr>
                </a:solidFill>
              </a:rPr>
              <a:pPr/>
              <a:t>09/07/2020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672848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A5C06-AEA4-D44B-89D1-E1C667220DEA}"/>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5C0A7FC-2F6D-7648-8B44-8A51B338249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0F3CEC-DDF9-5A40-AF7C-054E66B76E5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DE4E2EB-2BE7-FE46-9293-BFE542B8F691}"/>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6" name="Footer Placeholder 5">
            <a:extLst>
              <a:ext uri="{FF2B5EF4-FFF2-40B4-BE49-F238E27FC236}">
                <a16:creationId xmlns:a16="http://schemas.microsoft.com/office/drawing/2014/main" id="{2434B0B5-B270-6045-80E4-EE4DBA89CC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FDEBDC-DEDC-2F49-834C-6D70CFFE7D95}"/>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3076526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C939-8D59-5641-815C-E3EA451A306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F6D561F-B8B3-4049-A7A6-949454F0F52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FA2E7B5-28CD-AF46-8536-1F29F3F42737}"/>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5" name="Footer Placeholder 4">
            <a:extLst>
              <a:ext uri="{FF2B5EF4-FFF2-40B4-BE49-F238E27FC236}">
                <a16:creationId xmlns:a16="http://schemas.microsoft.com/office/drawing/2014/main" id="{2F1F8F17-6FEC-B64F-BC79-BEB82FFA37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00263D-F14A-A54F-BF47-A2E37173CD3F}"/>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660917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242A1E-7126-E049-BCEE-E0A412C1DDB1}"/>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ABCF5D3-468F-3340-83A6-0D1B46A0D710}"/>
              </a:ext>
            </a:extLst>
          </p:cNvPr>
          <p:cNvSpPr>
            <a:spLocks noGrp="1"/>
          </p:cNvSpPr>
          <p:nvPr>
            <p:ph type="body" orient="vert" idx="1"/>
          </p:nvPr>
        </p:nvSpPr>
        <p:spPr>
          <a:xfrm>
            <a:off x="628650" y="365125"/>
            <a:ext cx="57626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A68FFB0-ADD6-A94D-A114-07FF3380542E}"/>
              </a:ext>
            </a:extLst>
          </p:cNvPr>
          <p:cNvSpPr>
            <a:spLocks noGrp="1"/>
          </p:cNvSpPr>
          <p:nvPr>
            <p:ph type="dt" sz="half" idx="10"/>
          </p:nvPr>
        </p:nvSpPr>
        <p:spPr/>
        <p:txBody>
          <a:bodyPr/>
          <a:lstStyle/>
          <a:p>
            <a:fld id="{63D34F53-E26D-A54B-8667-AA6A7796FC13}" type="datetimeFigureOut">
              <a:rPr lang="en-US" smtClean="0"/>
              <a:t>7/9/20</a:t>
            </a:fld>
            <a:endParaRPr lang="en-US"/>
          </a:p>
        </p:txBody>
      </p:sp>
      <p:sp>
        <p:nvSpPr>
          <p:cNvPr id="5" name="Footer Placeholder 4">
            <a:extLst>
              <a:ext uri="{FF2B5EF4-FFF2-40B4-BE49-F238E27FC236}">
                <a16:creationId xmlns:a16="http://schemas.microsoft.com/office/drawing/2014/main" id="{0FCD44F1-736E-9D42-9202-A3473D3551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D788F-566B-E042-A609-C8523DAF476A}"/>
              </a:ext>
            </a:extLst>
          </p:cNvPr>
          <p:cNvSpPr>
            <a:spLocks noGrp="1"/>
          </p:cNvSpPr>
          <p:nvPr>
            <p:ph type="sldNum" sz="quarter" idx="12"/>
          </p:nvPr>
        </p:nvSpPr>
        <p:spPr/>
        <p:txBody>
          <a:bodyPr/>
          <a:lstStyle/>
          <a:p>
            <a:fld id="{44674664-2244-7E40-BB38-CBAC55BDE646}" type="slidenum">
              <a:rPr lang="en-US" smtClean="0"/>
              <a:t>‹#›</a:t>
            </a:fld>
            <a:endParaRPr lang="en-US"/>
          </a:p>
        </p:txBody>
      </p:sp>
    </p:spTree>
    <p:extLst>
      <p:ext uri="{BB962C8B-B14F-4D97-AF65-F5344CB8AC3E}">
        <p14:creationId xmlns:p14="http://schemas.microsoft.com/office/powerpoint/2010/main" val="180175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00FC6C-9C0B-406A-BBCD-9F3DF71D4712}" type="datetime1">
              <a:rPr lang="en-GB" smtClean="0">
                <a:solidFill>
                  <a:prstClr val="black">
                    <a:tint val="75000"/>
                  </a:prstClr>
                </a:solidFill>
              </a:rPr>
              <a:pPr/>
              <a:t>09/07/2020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0598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68983BF-293F-4718-9420-73B7DE68BCEA}" type="datetime1">
              <a:rPr lang="en-GB" smtClean="0">
                <a:solidFill>
                  <a:prstClr val="black">
                    <a:tint val="75000"/>
                  </a:prstClr>
                </a:solidFill>
              </a:rPr>
              <a:pPr/>
              <a:t>09/07/2020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7777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D71B41F-BDE4-45CA-B85D-527CE7FEC772}" type="datetime1">
              <a:rPr lang="en-GB" smtClean="0">
                <a:solidFill>
                  <a:prstClr val="black">
                    <a:tint val="75000"/>
                  </a:prstClr>
                </a:solidFill>
              </a:rPr>
              <a:pPr/>
              <a:t>09/07/2020</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580485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605266C-8308-4061-9978-43E459E63CF3}" type="datetime1">
              <a:rPr lang="en-GB" smtClean="0">
                <a:solidFill>
                  <a:prstClr val="black">
                    <a:tint val="75000"/>
                  </a:prstClr>
                </a:solidFill>
              </a:rPr>
              <a:pPr/>
              <a:t>09/07/2020</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68048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1E08-A5EF-43DA-A36E-35F8BFF017AA}" type="datetime1">
              <a:rPr lang="en-GB" smtClean="0">
                <a:solidFill>
                  <a:prstClr val="black">
                    <a:tint val="75000"/>
                  </a:prstClr>
                </a:solidFill>
              </a:rPr>
              <a:pPr/>
              <a:t>09/07/2020</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05594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B92D22-46D8-45B1-BA09-97D011209469}" type="datetime1">
              <a:rPr lang="en-GB" smtClean="0">
                <a:solidFill>
                  <a:prstClr val="black">
                    <a:tint val="75000"/>
                  </a:prstClr>
                </a:solidFill>
              </a:rPr>
              <a:pPr/>
              <a:t>09/07/2020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754ED01-E2A0-4C1E-8E21-014B9904157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380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FEBBDA-41DB-4DDA-99A0-24D9CAF5C3DD}" type="datetime1">
              <a:rPr lang="en-GB" smtClean="0">
                <a:solidFill>
                  <a:prstClr val="black">
                    <a:tint val="75000"/>
                  </a:prstClr>
                </a:solidFill>
              </a:rPr>
              <a:pPr/>
              <a:t>09/07/2020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1421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05E94-6EF1-41C6-8AE9-EDE38B811872}" type="datetime1">
              <a:rPr lang="en-GB" smtClean="0">
                <a:solidFill>
                  <a:prstClr val="black">
                    <a:tint val="75000"/>
                  </a:prstClr>
                </a:solidFill>
              </a:rPr>
              <a:pPr/>
              <a:t>09/07/2020</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34A41-5EC8-4CD1-8A27-BF34A91F56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448938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DCC6F9-7ED9-F848-B054-EA001D53C3F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1816B12-CC77-C24F-9A94-E565CE1F80C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1B009AC-B7EF-A549-AF26-107AE3FE9BC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34F53-E26D-A54B-8667-AA6A7796FC13}" type="datetimeFigureOut">
              <a:rPr lang="en-US" smtClean="0"/>
              <a:t>7/9/20</a:t>
            </a:fld>
            <a:endParaRPr lang="en-US"/>
          </a:p>
        </p:txBody>
      </p:sp>
      <p:sp>
        <p:nvSpPr>
          <p:cNvPr id="5" name="Footer Placeholder 4">
            <a:extLst>
              <a:ext uri="{FF2B5EF4-FFF2-40B4-BE49-F238E27FC236}">
                <a16:creationId xmlns:a16="http://schemas.microsoft.com/office/drawing/2014/main" id="{16E8C704-6317-B54A-96C2-8E64AE66724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489A526-1D23-874D-8BA3-267BBA69ECC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74664-2244-7E40-BB38-CBAC55BDE646}" type="slidenum">
              <a:rPr lang="en-US" smtClean="0"/>
              <a:t>‹#›</a:t>
            </a:fld>
            <a:endParaRPr lang="en-US"/>
          </a:p>
        </p:txBody>
      </p:sp>
    </p:spTree>
    <p:extLst>
      <p:ext uri="{BB962C8B-B14F-4D97-AF65-F5344CB8AC3E}">
        <p14:creationId xmlns:p14="http://schemas.microsoft.com/office/powerpoint/2010/main" val="17057468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ailii.org/ew/cases/EWCA/Civ/2017/351.html" TargetMode="External"/><Relationship Id="rId2" Type="http://schemas.openxmlformats.org/officeDocument/2006/relationships/hyperlink" Target="http://curia.europa.eu/juris/document/document.jsf?docid=144215&amp;doclang=en"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refworld.org/type,AMICUS,UNHCR,ALB,58de68dd4,0.html"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klgig.org.uk/wp-content/uploads/2014/04/Failing-the-Grade.pdf" TargetMode="External"/><Relationship Id="rId2" Type="http://schemas.openxmlformats.org/officeDocument/2006/relationships/hyperlink" Target="https://uklgig.org.uk/wp-content/uploads/2018/07/Still-Falling-Short.pdf"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uklgig.org.uk/wp-content/uploads/2014/02/Missing-the-Mark.pd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klgig.org.uk/wp-content/uploads/2018/06/UKLGIG-on-HJ-Iran.pdf" TargetMode="External"/><Relationship Id="rId2" Type="http://schemas.openxmlformats.org/officeDocument/2006/relationships/hyperlink" Target="https://www.supremecourt.uk/cases/docs/uksc-2009-0054-judgment.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upremecourt.uk/cases/docs/uksc-2009-0054-judgmen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bailii.org/ew/cases/EWCA/Civ/2019/30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18275" y="2924944"/>
            <a:ext cx="6400800" cy="3672408"/>
          </a:xfrm>
        </p:spPr>
        <p:txBody>
          <a:bodyPr>
            <a:noAutofit/>
          </a:bodyPr>
          <a:lstStyle/>
          <a:p>
            <a:pPr>
              <a:lnSpc>
                <a:spcPct val="150000"/>
              </a:lnSpc>
            </a:pPr>
            <a:r>
              <a:rPr lang="en-GB" b="1" dirty="0">
                <a:solidFill>
                  <a:schemeClr val="tx1"/>
                </a:solidFill>
              </a:rPr>
              <a:t>LGBTQI+  Asylum in the UK:</a:t>
            </a:r>
          </a:p>
          <a:p>
            <a:pPr>
              <a:lnSpc>
                <a:spcPct val="150000"/>
              </a:lnSpc>
            </a:pPr>
            <a:r>
              <a:rPr lang="en-GB" b="1" dirty="0">
                <a:solidFill>
                  <a:schemeClr val="tx1"/>
                </a:solidFill>
              </a:rPr>
              <a:t>Discretion in Practice </a:t>
            </a:r>
          </a:p>
          <a:p>
            <a:pPr algn="r">
              <a:lnSpc>
                <a:spcPct val="150000"/>
              </a:lnSpc>
            </a:pPr>
            <a:endParaRPr lang="en-GB" b="1" dirty="0">
              <a:solidFill>
                <a:schemeClr val="tx1"/>
              </a:solidFill>
            </a:endParaRPr>
          </a:p>
          <a:p>
            <a:pPr algn="r">
              <a:lnSpc>
                <a:spcPct val="150000"/>
              </a:lnSpc>
            </a:pPr>
            <a:r>
              <a:rPr lang="en-GB" b="1" dirty="0">
                <a:solidFill>
                  <a:schemeClr val="tx1"/>
                </a:solidFill>
              </a:rPr>
              <a:t>Bojana Asanovic</a:t>
            </a:r>
            <a:r>
              <a:rPr lang="en-GB" b="1" i="1" dirty="0">
                <a:solidFill>
                  <a:schemeClr val="tx1"/>
                </a:solidFill>
              </a:rPr>
              <a:t> </a:t>
            </a:r>
            <a:endParaRPr lang="en-GB" sz="3600" b="1" dirty="0">
              <a:solidFill>
                <a:schemeClr val="tx1"/>
              </a:solidFill>
              <a:latin typeface="Arial" panose="020B0604020202020204" pitchFamily="34" charset="0"/>
              <a:cs typeface="Arial" panose="020B0604020202020204" pitchFamily="34" charset="0"/>
            </a:endParaRPr>
          </a:p>
        </p:txBody>
      </p:sp>
      <p:pic>
        <p:nvPicPr>
          <p:cNvPr id="2" name="Picture 1" descr="UKLGIG-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332656"/>
            <a:ext cx="7814231" cy="2088231"/>
          </a:xfrm>
          <a:prstGeom prst="rect">
            <a:avLst/>
          </a:prstGeom>
        </p:spPr>
      </p:pic>
    </p:spTree>
    <p:extLst>
      <p:ext uri="{BB962C8B-B14F-4D97-AF65-F5344CB8AC3E}">
        <p14:creationId xmlns:p14="http://schemas.microsoft.com/office/powerpoint/2010/main" val="2070677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5"/>
            <a:ext cx="8322096" cy="1106838"/>
          </a:xfrm>
        </p:spPr>
        <p:txBody>
          <a:bodyPr>
            <a:noAutofit/>
          </a:bodyPr>
          <a:lstStyle/>
          <a:p>
            <a:r>
              <a:rPr lang="en-GB" sz="3200" b="1" dirty="0"/>
              <a:t>Challenges</a:t>
            </a:r>
          </a:p>
        </p:txBody>
      </p:sp>
      <p:sp>
        <p:nvSpPr>
          <p:cNvPr id="3" name="Content Placeholder 2"/>
          <p:cNvSpPr>
            <a:spLocks noGrp="1"/>
          </p:cNvSpPr>
          <p:nvPr>
            <p:ph idx="1"/>
          </p:nvPr>
        </p:nvSpPr>
        <p:spPr>
          <a:xfrm>
            <a:off x="539552" y="1988840"/>
            <a:ext cx="8147248" cy="4752528"/>
          </a:xfrm>
        </p:spPr>
        <p:txBody>
          <a:bodyPr>
            <a:normAutofit fontScale="92500" lnSpcReduction="10000"/>
          </a:bodyPr>
          <a:lstStyle/>
          <a:p>
            <a:pPr marL="0" indent="0">
              <a:buNone/>
            </a:pPr>
            <a:endParaRPr lang="en-GB" sz="2000" dirty="0"/>
          </a:p>
          <a:p>
            <a:pPr algn="just"/>
            <a:r>
              <a:rPr lang="en-GB" sz="2000" dirty="0"/>
              <a:t>C-199/12 to C201/12 </a:t>
            </a:r>
            <a:r>
              <a:rPr lang="en-GB" sz="2000" i="1" dirty="0">
                <a:hlinkClick r:id="rId2"/>
              </a:rPr>
              <a:t>X, Y and Z v Minister voor Immigratie en Asiel</a:t>
            </a:r>
            <a:r>
              <a:rPr lang="en-GB" sz="2000" i="1" dirty="0"/>
              <a:t> </a:t>
            </a:r>
            <a:r>
              <a:rPr lang="en-GB" sz="2000" dirty="0"/>
              <a:t> [2014] QB 1111 that a person’s sexual orientation was a characteristic so fundamental to their identity that they could not be expected to renounce it §46 and that QD does not require that “in assessing the extent of the risk of actual acts of persecution in a particular situation, it is necessary to take account of the possibility open to the applicant of avoiding the risk of persecution by abstaining from the religious practice in question and, consequently, renouncing the protection which the Directive is intended to afford the applicant by conferring refugee status” </a:t>
            </a:r>
          </a:p>
          <a:p>
            <a:pPr algn="just"/>
            <a:r>
              <a:rPr lang="en-GB" sz="2000" dirty="0">
                <a:solidFill>
                  <a:prstClr val="black"/>
                </a:solidFill>
              </a:rPr>
              <a:t>In </a:t>
            </a:r>
            <a:r>
              <a:rPr lang="en-GB" sz="2000" i="1" dirty="0">
                <a:solidFill>
                  <a:prstClr val="black"/>
                </a:solidFill>
                <a:hlinkClick r:id="rId3"/>
              </a:rPr>
              <a:t>LC (Albania) </a:t>
            </a:r>
            <a:r>
              <a:rPr lang="en-GB" sz="2000" dirty="0">
                <a:solidFill>
                  <a:prstClr val="black"/>
                </a:solidFill>
              </a:rPr>
              <a:t>[2017] EWCA </a:t>
            </a:r>
            <a:r>
              <a:rPr lang="en-GB" sz="2000" dirty="0" err="1">
                <a:solidFill>
                  <a:prstClr val="black"/>
                </a:solidFill>
              </a:rPr>
              <a:t>Civ</a:t>
            </a:r>
            <a:r>
              <a:rPr lang="en-GB" sz="2000" dirty="0">
                <a:solidFill>
                  <a:prstClr val="black"/>
                </a:solidFill>
              </a:rPr>
              <a:t> 351; </a:t>
            </a:r>
            <a:r>
              <a:rPr lang="en-GB" sz="2000" dirty="0"/>
              <a:t>[2017] 1 WLR 4173 confirmed that HJ Iran analysis is correct in its entirety.</a:t>
            </a:r>
          </a:p>
          <a:p>
            <a:pPr algn="just"/>
            <a:r>
              <a:rPr lang="en-GB" sz="2000" dirty="0">
                <a:hlinkClick r:id="rId4"/>
              </a:rPr>
              <a:t>UNHCR intervention </a:t>
            </a:r>
            <a:r>
              <a:rPr lang="en-GB" sz="2000" dirty="0"/>
              <a:t> in </a:t>
            </a:r>
            <a:r>
              <a:rPr lang="en-GB" sz="2000" i="1" dirty="0"/>
              <a:t>LC Albania </a:t>
            </a:r>
            <a:r>
              <a:rPr lang="en-GB" sz="2000" dirty="0"/>
              <a:t>proposed</a:t>
            </a:r>
            <a:r>
              <a:rPr lang="en-GB" sz="2000" i="1" dirty="0"/>
              <a:t> </a:t>
            </a:r>
            <a:r>
              <a:rPr lang="en-GB" sz="2000" dirty="0"/>
              <a:t>that where a person would be at real risk of persecution on being open concerning their sexual orientation and gender identity, courts should (rebuttably) presume the fear to be a ‘material reason’ for any concealment. (Undecided because outside of the scope of the appeal.)</a:t>
            </a:r>
          </a:p>
          <a:p>
            <a:endParaRPr lang="en-GB" sz="2000" dirty="0"/>
          </a:p>
          <a:p>
            <a:pPr marL="0" indent="0">
              <a:spcAft>
                <a:spcPts val="600"/>
              </a:spcAft>
              <a:buNone/>
            </a:pPr>
            <a:endParaRPr lang="en-GB" dirty="0"/>
          </a:p>
          <a:p>
            <a:pPr marL="0" indent="0">
              <a:spcAft>
                <a:spcPts val="600"/>
              </a:spcAft>
              <a:buNone/>
            </a:pPr>
            <a:endParaRPr lang="en-GB" dirty="0"/>
          </a:p>
        </p:txBody>
      </p:sp>
      <p:pic>
        <p:nvPicPr>
          <p:cNvPr id="5" name="Picture 4" descr="UKLGIG-logo.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2349716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368" y="1484784"/>
            <a:ext cx="8291264" cy="981395"/>
          </a:xfrm>
        </p:spPr>
        <p:txBody>
          <a:bodyPr>
            <a:noAutofit/>
          </a:bodyPr>
          <a:lstStyle/>
          <a:p>
            <a:endParaRPr lang="en-GB" b="1" dirty="0"/>
          </a:p>
        </p:txBody>
      </p:sp>
      <p:sp>
        <p:nvSpPr>
          <p:cNvPr id="3" name="Content Placeholder 2"/>
          <p:cNvSpPr>
            <a:spLocks noGrp="1"/>
          </p:cNvSpPr>
          <p:nvPr>
            <p:ph idx="1"/>
          </p:nvPr>
        </p:nvSpPr>
        <p:spPr>
          <a:xfrm>
            <a:off x="457200" y="3789040"/>
            <a:ext cx="8229600" cy="864096"/>
          </a:xfrm>
        </p:spPr>
        <p:txBody>
          <a:bodyPr>
            <a:normAutofit fontScale="70000" lnSpcReduction="20000"/>
          </a:bodyPr>
          <a:lstStyle/>
          <a:p>
            <a:pPr marL="0" indent="0" algn="ctr">
              <a:spcAft>
                <a:spcPts val="600"/>
              </a:spcAft>
              <a:buNone/>
            </a:pPr>
            <a:r>
              <a:rPr lang="en-GB" sz="5200" dirty="0"/>
              <a:t>Any questions?</a:t>
            </a:r>
            <a:br>
              <a:rPr lang="en-GB" dirty="0"/>
            </a:br>
            <a:endParaRPr lang="en-GB" dirty="0"/>
          </a:p>
        </p:txBody>
      </p:sp>
      <p:pic>
        <p:nvPicPr>
          <p:cNvPr id="5" name="Picture 4" descr="UKLGIG-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54148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368" y="1484784"/>
            <a:ext cx="8291264" cy="981395"/>
          </a:xfrm>
        </p:spPr>
        <p:txBody>
          <a:bodyPr>
            <a:noAutofit/>
          </a:bodyPr>
          <a:lstStyle/>
          <a:p>
            <a:r>
              <a:rPr lang="en-GB" b="1" dirty="0"/>
              <a:t>UKLGIG</a:t>
            </a:r>
          </a:p>
        </p:txBody>
      </p:sp>
      <p:sp>
        <p:nvSpPr>
          <p:cNvPr id="3" name="Content Placeholder 2"/>
          <p:cNvSpPr>
            <a:spLocks noGrp="1"/>
          </p:cNvSpPr>
          <p:nvPr>
            <p:ph idx="1"/>
          </p:nvPr>
        </p:nvSpPr>
        <p:spPr>
          <a:xfrm>
            <a:off x="457200" y="2420888"/>
            <a:ext cx="8229600" cy="4941168"/>
          </a:xfrm>
        </p:spPr>
        <p:txBody>
          <a:bodyPr>
            <a:normAutofit/>
          </a:bodyPr>
          <a:lstStyle/>
          <a:p>
            <a:pPr marL="0" indent="0">
              <a:spcAft>
                <a:spcPts val="600"/>
              </a:spcAft>
              <a:buNone/>
            </a:pPr>
            <a:endParaRPr lang="en-GB" sz="2400" dirty="0"/>
          </a:p>
          <a:p>
            <a:pPr marL="0" indent="0">
              <a:spcAft>
                <a:spcPts val="600"/>
              </a:spcAft>
              <a:buNone/>
            </a:pPr>
            <a:r>
              <a:rPr lang="en-GB" sz="2400" dirty="0"/>
              <a:t>The UK Lesbian &amp; Gay Immigration Group (UKLGIG) supports LGBTQI+ people through the asylum and immigration process. </a:t>
            </a:r>
          </a:p>
          <a:p>
            <a:pPr marL="0" indent="0">
              <a:spcAft>
                <a:spcPts val="600"/>
              </a:spcAft>
              <a:buNone/>
            </a:pPr>
            <a:r>
              <a:rPr lang="en-GB" sz="2400" dirty="0"/>
              <a:t>UKLGIG</a:t>
            </a:r>
            <a:r>
              <a:rPr lang="en-GB" sz="2600" dirty="0"/>
              <a:t> provides psychosocial and emotional support for LGBTQI+ asylum seekers to help improve their mental health and reduce isolation; gives legal information and advice and advocates for improved policies and decision-making in LGBTQI+ asylum claims.</a:t>
            </a:r>
            <a:br>
              <a:rPr lang="en-GB" dirty="0"/>
            </a:br>
            <a:endParaRPr lang="en-GB" dirty="0"/>
          </a:p>
        </p:txBody>
      </p:sp>
      <p:pic>
        <p:nvPicPr>
          <p:cNvPr id="5" name="Picture 4" descr="UKLGIG-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107078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368" y="1484784"/>
            <a:ext cx="8291264" cy="981395"/>
          </a:xfrm>
        </p:spPr>
        <p:txBody>
          <a:bodyPr>
            <a:noAutofit/>
          </a:bodyPr>
          <a:lstStyle/>
          <a:p>
            <a:r>
              <a:rPr lang="en-GB" sz="3200" b="1" dirty="0"/>
              <a:t>UKLGIG Research in Decision-making by UK Home Office</a:t>
            </a:r>
          </a:p>
        </p:txBody>
      </p:sp>
      <p:sp>
        <p:nvSpPr>
          <p:cNvPr id="3" name="Content Placeholder 2"/>
          <p:cNvSpPr>
            <a:spLocks noGrp="1"/>
          </p:cNvSpPr>
          <p:nvPr>
            <p:ph idx="1"/>
          </p:nvPr>
        </p:nvSpPr>
        <p:spPr>
          <a:xfrm>
            <a:off x="457200" y="2420888"/>
            <a:ext cx="8229600" cy="4941168"/>
          </a:xfrm>
        </p:spPr>
        <p:txBody>
          <a:bodyPr>
            <a:normAutofit/>
          </a:bodyPr>
          <a:lstStyle/>
          <a:p>
            <a:pPr marL="0" indent="0">
              <a:spcAft>
                <a:spcPts val="600"/>
              </a:spcAft>
              <a:buNone/>
            </a:pPr>
            <a:endParaRPr lang="en-GB" sz="2400" i="1" dirty="0">
              <a:hlinkClick r:id="rId2"/>
            </a:endParaRPr>
          </a:p>
          <a:p>
            <a:pPr marL="0" indent="0">
              <a:spcAft>
                <a:spcPts val="600"/>
              </a:spcAft>
              <a:buNone/>
            </a:pPr>
            <a:r>
              <a:rPr lang="en-GB" sz="2400" i="1" dirty="0">
                <a:hlinkClick r:id="rId2"/>
              </a:rPr>
              <a:t>Still Falling Short</a:t>
            </a:r>
            <a:r>
              <a:rPr lang="en-GB" sz="2400" i="1" dirty="0"/>
              <a:t>: The Standard of Home Office decision-making in asylum claims based on SOGI</a:t>
            </a:r>
            <a:r>
              <a:rPr lang="en-GB" sz="2400" dirty="0"/>
              <a:t>; July 2018</a:t>
            </a:r>
          </a:p>
          <a:p>
            <a:pPr marL="0" indent="0">
              <a:spcAft>
                <a:spcPts val="600"/>
              </a:spcAft>
              <a:buNone/>
            </a:pPr>
            <a:r>
              <a:rPr lang="en-GB" sz="2400" i="1" dirty="0">
                <a:hlinkClick r:id="rId3"/>
              </a:rPr>
              <a:t>Missing the Mark</a:t>
            </a:r>
            <a:r>
              <a:rPr lang="en-GB" sz="2400" i="1" dirty="0"/>
              <a:t>: Decision making on Lesbian, Gay (Bisexual, Trans and Intersex) Asylum Claims; </a:t>
            </a:r>
            <a:r>
              <a:rPr lang="en-GB" sz="2400" dirty="0"/>
              <a:t>September 2013  </a:t>
            </a:r>
          </a:p>
          <a:p>
            <a:pPr marL="0" indent="0">
              <a:spcAft>
                <a:spcPts val="600"/>
              </a:spcAft>
              <a:buNone/>
            </a:pPr>
            <a:r>
              <a:rPr lang="en-GB" sz="2400" i="1" dirty="0">
                <a:hlinkClick r:id="rId4"/>
              </a:rPr>
              <a:t>Failing the Grade</a:t>
            </a:r>
            <a:r>
              <a:rPr lang="en-GB" sz="2400" i="1" dirty="0"/>
              <a:t>: Home Office initial decisions on lesbian and gay claims for asylum;</a:t>
            </a:r>
            <a:r>
              <a:rPr lang="en-GB" sz="2400" dirty="0"/>
              <a:t> April 2010 </a:t>
            </a:r>
          </a:p>
          <a:p>
            <a:pPr marL="0" indent="0">
              <a:spcAft>
                <a:spcPts val="600"/>
              </a:spcAft>
              <a:buNone/>
            </a:pPr>
            <a:endParaRPr lang="en-GB" dirty="0"/>
          </a:p>
          <a:p>
            <a:pPr marL="0" indent="0">
              <a:spcAft>
                <a:spcPts val="600"/>
              </a:spcAft>
              <a:buNone/>
            </a:pPr>
            <a:endParaRPr lang="en-GB" dirty="0"/>
          </a:p>
        </p:txBody>
      </p:sp>
      <p:pic>
        <p:nvPicPr>
          <p:cNvPr id="5" name="Picture 4" descr="UKLGIG-logo.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3769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5"/>
            <a:ext cx="8322096" cy="1106838"/>
          </a:xfrm>
        </p:spPr>
        <p:txBody>
          <a:bodyPr>
            <a:noAutofit/>
          </a:bodyPr>
          <a:lstStyle/>
          <a:p>
            <a:r>
              <a:rPr lang="en-US" sz="3200" dirty="0"/>
              <a:t>UK Legal Landscape 1</a:t>
            </a:r>
            <a:endParaRPr lang="en-GB" sz="3200" b="1" dirty="0"/>
          </a:p>
        </p:txBody>
      </p:sp>
      <p:sp>
        <p:nvSpPr>
          <p:cNvPr id="3" name="Content Placeholder 2"/>
          <p:cNvSpPr>
            <a:spLocks noGrp="1"/>
          </p:cNvSpPr>
          <p:nvPr>
            <p:ph idx="1"/>
          </p:nvPr>
        </p:nvSpPr>
        <p:spPr>
          <a:xfrm>
            <a:off x="539552" y="1988840"/>
            <a:ext cx="8147248" cy="4752528"/>
          </a:xfrm>
        </p:spPr>
        <p:txBody>
          <a:bodyPr>
            <a:normAutofit lnSpcReduction="10000"/>
          </a:bodyPr>
          <a:lstStyle/>
          <a:p>
            <a:pPr algn="just"/>
            <a:endParaRPr lang="en-GB" sz="2000" dirty="0"/>
          </a:p>
          <a:p>
            <a:pPr algn="just"/>
            <a:r>
              <a:rPr lang="en-GB" sz="2000" dirty="0"/>
              <a:t>After caselaw confirmed in UK courts that sexual orientation can form the basis of a particular social group in 1999, UK refugee jurisprudence made it extremely difficult to succeed in an asylum claim based on sexual orientation between 2005 and 2010 on the basis that a person could live ‘discreetly’. The learning of the time was that the risk of ill treatment in countries would not amount to risk of persecution where it could be obviated by the claimant acting ‘discreetly’ on return if this was ‘reasonably tolerable’ to them (</a:t>
            </a:r>
            <a:r>
              <a:rPr lang="en-GB" sz="2000" i="1" dirty="0"/>
              <a:t>J v Secretary of State for the Home Department </a:t>
            </a:r>
            <a:r>
              <a:rPr lang="en-GB" sz="2000" dirty="0"/>
              <a:t>[2006] EWCA </a:t>
            </a:r>
            <a:r>
              <a:rPr lang="en-GB" sz="2000" dirty="0" err="1"/>
              <a:t>Civ</a:t>
            </a:r>
            <a:r>
              <a:rPr lang="en-GB" sz="2000" dirty="0"/>
              <a:t> 1238). </a:t>
            </a:r>
          </a:p>
          <a:p>
            <a:pPr algn="just"/>
            <a:r>
              <a:rPr lang="en-GB" sz="2000" i="1" dirty="0"/>
              <a:t>Failing the Grade </a:t>
            </a:r>
            <a:r>
              <a:rPr lang="en-GB" sz="2000" dirty="0"/>
              <a:t>found 56% of the cases reviewed, case workers found that the person could return to a hidden life in their country of origin, even where people provided clear evidence of having suffered severe harm due to their sexual identity. At that time 98-99% SOGI claims were refused by Home Office (</a:t>
            </a:r>
            <a:r>
              <a:rPr lang="en-GB" sz="2000" dirty="0" err="1"/>
              <a:t>cf</a:t>
            </a:r>
            <a:r>
              <a:rPr lang="en-GB" sz="2000" dirty="0"/>
              <a:t> 73% all claims).</a:t>
            </a:r>
            <a:endParaRPr lang="en-GB" sz="2000" i="1" dirty="0"/>
          </a:p>
          <a:p>
            <a:pPr marL="0" indent="0">
              <a:spcAft>
                <a:spcPts val="600"/>
              </a:spcAft>
              <a:buNone/>
            </a:pPr>
            <a:endParaRPr lang="en-GB" dirty="0"/>
          </a:p>
          <a:p>
            <a:pPr marL="0" indent="0">
              <a:spcAft>
                <a:spcPts val="600"/>
              </a:spcAft>
              <a:buNone/>
            </a:pPr>
            <a:endParaRPr lang="en-GB" dirty="0"/>
          </a:p>
        </p:txBody>
      </p:sp>
      <p:pic>
        <p:nvPicPr>
          <p:cNvPr id="5" name="Picture 4" descr="UKLGIG-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2638710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5"/>
            <a:ext cx="8322096" cy="1106838"/>
          </a:xfrm>
        </p:spPr>
        <p:txBody>
          <a:bodyPr>
            <a:noAutofit/>
          </a:bodyPr>
          <a:lstStyle/>
          <a:p>
            <a:r>
              <a:rPr lang="en-US" sz="3200" dirty="0"/>
              <a:t>UK Legal Landscape 2</a:t>
            </a:r>
            <a:endParaRPr lang="en-GB" sz="3200" b="1" dirty="0"/>
          </a:p>
        </p:txBody>
      </p:sp>
      <p:sp>
        <p:nvSpPr>
          <p:cNvPr id="3" name="Content Placeholder 2"/>
          <p:cNvSpPr>
            <a:spLocks noGrp="1"/>
          </p:cNvSpPr>
          <p:nvPr>
            <p:ph idx="1"/>
          </p:nvPr>
        </p:nvSpPr>
        <p:spPr>
          <a:xfrm>
            <a:off x="539552" y="1988840"/>
            <a:ext cx="8147248" cy="4752528"/>
          </a:xfrm>
        </p:spPr>
        <p:txBody>
          <a:bodyPr>
            <a:normAutofit fontScale="32500" lnSpcReduction="20000"/>
          </a:bodyPr>
          <a:lstStyle/>
          <a:p>
            <a:pPr algn="just"/>
            <a:endParaRPr lang="en-GB" sz="2000" dirty="0"/>
          </a:p>
          <a:p>
            <a:pPr algn="just"/>
            <a:r>
              <a:rPr lang="en-GB" sz="7200" i="1" dirty="0">
                <a:hlinkClick r:id="rId2"/>
              </a:rPr>
              <a:t>HJ (Iran) and HT (Cameroon) v Secretary of State for the Home Department</a:t>
            </a:r>
            <a:r>
              <a:rPr lang="en-GB" sz="7200" i="1" dirty="0"/>
              <a:t> </a:t>
            </a:r>
            <a:r>
              <a:rPr lang="en-GB" sz="7200" dirty="0"/>
              <a:t>[2010] UKSC 31, 7 July 2010 – the case concerned two gay men.</a:t>
            </a:r>
          </a:p>
          <a:p>
            <a:pPr algn="just"/>
            <a:r>
              <a:rPr lang="en-GB" sz="7200" dirty="0"/>
              <a:t>A claimant cannot be expected or required to conceal their sexual orientation to avoid persecution.</a:t>
            </a:r>
            <a:r>
              <a:rPr lang="en-GB" sz="7200" dirty="0">
                <a:solidFill>
                  <a:prstClr val="black"/>
                </a:solidFill>
              </a:rPr>
              <a:t> </a:t>
            </a:r>
          </a:p>
          <a:p>
            <a:pPr algn="just"/>
            <a:r>
              <a:rPr lang="en-GB" sz="7200" dirty="0">
                <a:solidFill>
                  <a:prstClr val="black"/>
                </a:solidFill>
              </a:rPr>
              <a:t>‘Discretion’ is shorthand for steps that need to be taken in order to completely deceive the surrounding persecutory environment as to one’s identity.</a:t>
            </a:r>
            <a:endParaRPr lang="en-GB" sz="7200" dirty="0"/>
          </a:p>
          <a:p>
            <a:pPr marL="914400" lvl="1" indent="-514350" algn="just">
              <a:buAutoNum type="romanLcParenBoth"/>
            </a:pPr>
            <a:endParaRPr lang="en-GB" sz="7200" dirty="0"/>
          </a:p>
          <a:p>
            <a:r>
              <a:rPr lang="en-GB" sz="7200" dirty="0"/>
              <a:t>UKLGIG: </a:t>
            </a:r>
            <a:r>
              <a:rPr lang="en-GB" sz="7200" dirty="0">
                <a:hlinkClick r:id="rId3"/>
              </a:rPr>
              <a:t>Applying HJ Iran and HT Cameron to asylum claims based on sexual orientation</a:t>
            </a:r>
            <a:r>
              <a:rPr lang="en-GB" sz="7200" dirty="0"/>
              <a:t>, June 2018.</a:t>
            </a:r>
            <a:br>
              <a:rPr lang="en-GB" sz="4900" dirty="0"/>
            </a:br>
            <a:endParaRPr lang="en-GB" sz="4900" dirty="0"/>
          </a:p>
          <a:p>
            <a:endParaRPr lang="en-GB" sz="2000" i="1" dirty="0"/>
          </a:p>
          <a:p>
            <a:pPr marL="0" indent="0">
              <a:spcAft>
                <a:spcPts val="600"/>
              </a:spcAft>
              <a:buNone/>
            </a:pPr>
            <a:endParaRPr lang="en-GB" dirty="0"/>
          </a:p>
          <a:p>
            <a:pPr marL="0" indent="0">
              <a:spcAft>
                <a:spcPts val="600"/>
              </a:spcAft>
              <a:buNone/>
            </a:pPr>
            <a:endParaRPr lang="en-GB" dirty="0"/>
          </a:p>
        </p:txBody>
      </p:sp>
      <p:pic>
        <p:nvPicPr>
          <p:cNvPr id="5" name="Picture 4" descr="UKLGIG-logo.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207709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5"/>
            <a:ext cx="8322096" cy="1106838"/>
          </a:xfrm>
        </p:spPr>
        <p:txBody>
          <a:bodyPr>
            <a:noAutofit/>
          </a:bodyPr>
          <a:lstStyle/>
          <a:p>
            <a:r>
              <a:rPr lang="en-US" sz="3200" dirty="0"/>
              <a:t>UK Legal Landscape 2</a:t>
            </a:r>
            <a:endParaRPr lang="en-GB" sz="3200" b="1" dirty="0"/>
          </a:p>
        </p:txBody>
      </p:sp>
      <p:sp>
        <p:nvSpPr>
          <p:cNvPr id="3" name="Content Placeholder 2"/>
          <p:cNvSpPr>
            <a:spLocks noGrp="1"/>
          </p:cNvSpPr>
          <p:nvPr>
            <p:ph idx="1"/>
          </p:nvPr>
        </p:nvSpPr>
        <p:spPr>
          <a:xfrm>
            <a:off x="539552" y="1988840"/>
            <a:ext cx="8147248" cy="4752528"/>
          </a:xfrm>
        </p:spPr>
        <p:txBody>
          <a:bodyPr>
            <a:normAutofit fontScale="25000" lnSpcReduction="20000"/>
          </a:bodyPr>
          <a:lstStyle/>
          <a:p>
            <a:pPr algn="just"/>
            <a:endParaRPr lang="en-GB" sz="2000" dirty="0"/>
          </a:p>
          <a:p>
            <a:pPr algn="just"/>
            <a:r>
              <a:rPr lang="en-GB" sz="8000" i="1" dirty="0">
                <a:hlinkClick r:id="rId2"/>
              </a:rPr>
              <a:t>HJ (Iran) and HT (Cameroon) v Secretary of State for the Home Department</a:t>
            </a:r>
            <a:r>
              <a:rPr lang="en-GB" sz="8000" i="1" dirty="0"/>
              <a:t> </a:t>
            </a:r>
            <a:r>
              <a:rPr lang="en-GB" sz="8000" dirty="0"/>
              <a:t>[2010] UKSC 31, 7 July 2010 – the case concerned two gay men.</a:t>
            </a:r>
          </a:p>
          <a:p>
            <a:pPr algn="just"/>
            <a:endParaRPr lang="en-GB" sz="8000" dirty="0"/>
          </a:p>
          <a:p>
            <a:pPr algn="just"/>
            <a:r>
              <a:rPr lang="en-GB" sz="8000" dirty="0"/>
              <a:t>The approach to be followed (§82 Lord Rodger):</a:t>
            </a:r>
          </a:p>
          <a:p>
            <a:pPr marL="914400" lvl="1" indent="-514350" algn="just">
              <a:buAutoNum type="romanLcParenBoth"/>
            </a:pPr>
            <a:r>
              <a:rPr lang="en-GB" sz="8000" dirty="0"/>
              <a:t>Is it reasonably likely that the claimant ‘C’ is gay, or would ‘be treated’ as such?</a:t>
            </a:r>
          </a:p>
          <a:p>
            <a:pPr marL="914400" lvl="1" indent="-514350" algn="just">
              <a:buAutoNum type="romanLcParenBoth"/>
            </a:pPr>
            <a:r>
              <a:rPr lang="en-GB" sz="8000" dirty="0"/>
              <a:t>Is there a real risk that gay men </a:t>
            </a:r>
            <a:r>
              <a:rPr lang="en-GB" sz="8000" u="sng" dirty="0"/>
              <a:t>living openly </a:t>
            </a:r>
            <a:r>
              <a:rPr lang="en-GB" sz="8000" dirty="0"/>
              <a:t>in C’s country of origin would be persecuted? </a:t>
            </a:r>
          </a:p>
          <a:p>
            <a:pPr marL="914400" lvl="1" indent="-514350" algn="just">
              <a:buAutoNum type="romanLcParenBoth"/>
            </a:pPr>
            <a:r>
              <a:rPr lang="en-GB" sz="8000" dirty="0"/>
              <a:t>How would C behave on return?</a:t>
            </a:r>
          </a:p>
          <a:p>
            <a:pPr marL="1314450" lvl="2" indent="-514350" algn="just">
              <a:buFont typeface="Arial" panose="020B0604020202020204" pitchFamily="34" charset="0"/>
              <a:buAutoNum type="romanLcParenBoth"/>
            </a:pPr>
            <a:r>
              <a:rPr lang="en-GB" sz="8000" dirty="0"/>
              <a:t>Would they be open  -  in which case they are a refugee </a:t>
            </a:r>
            <a:r>
              <a:rPr lang="en-GB" sz="8000" dirty="0">
                <a:solidFill>
                  <a:prstClr val="black"/>
                </a:solidFill>
              </a:rPr>
              <a:t>irrespective of whether they could avoid the risk by acting “discreetly”. </a:t>
            </a:r>
            <a:endParaRPr lang="en-GB" sz="8000" dirty="0"/>
          </a:p>
          <a:p>
            <a:pPr marL="1314450" lvl="2" indent="-514350" algn="just">
              <a:buFont typeface="Arial" panose="020B0604020202020204" pitchFamily="34" charset="0"/>
              <a:buAutoNum type="romanLcParenBoth"/>
            </a:pPr>
            <a:r>
              <a:rPr lang="en-GB" sz="8000" dirty="0"/>
              <a:t>Would they conceal who they are, thereby effectively avoiding persecution</a:t>
            </a:r>
          </a:p>
          <a:p>
            <a:endParaRPr lang="en-GB" sz="8000" i="1" dirty="0"/>
          </a:p>
          <a:p>
            <a:pPr marL="0" indent="0">
              <a:spcAft>
                <a:spcPts val="600"/>
              </a:spcAft>
              <a:buNone/>
            </a:pPr>
            <a:endParaRPr lang="en-GB" sz="8000" dirty="0"/>
          </a:p>
          <a:p>
            <a:pPr marL="0" indent="0">
              <a:spcAft>
                <a:spcPts val="600"/>
              </a:spcAft>
              <a:buNone/>
            </a:pPr>
            <a:endParaRPr lang="en-GB" dirty="0"/>
          </a:p>
        </p:txBody>
      </p:sp>
      <p:pic>
        <p:nvPicPr>
          <p:cNvPr id="5" name="Picture 4" descr="UKLGIG-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3296081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5"/>
            <a:ext cx="8322096" cy="1106838"/>
          </a:xfrm>
        </p:spPr>
        <p:txBody>
          <a:bodyPr>
            <a:noAutofit/>
          </a:bodyPr>
          <a:lstStyle/>
          <a:p>
            <a:r>
              <a:rPr lang="en-US" sz="3200" dirty="0"/>
              <a:t>UK Legal Landscape 2</a:t>
            </a:r>
            <a:endParaRPr lang="en-GB" sz="3200" b="1" dirty="0"/>
          </a:p>
        </p:txBody>
      </p:sp>
      <p:sp>
        <p:nvSpPr>
          <p:cNvPr id="3" name="Content Placeholder 2"/>
          <p:cNvSpPr>
            <a:spLocks noGrp="1"/>
          </p:cNvSpPr>
          <p:nvPr>
            <p:ph idx="1"/>
          </p:nvPr>
        </p:nvSpPr>
        <p:spPr>
          <a:xfrm>
            <a:off x="539552" y="1988840"/>
            <a:ext cx="8147248" cy="4752528"/>
          </a:xfrm>
        </p:spPr>
        <p:txBody>
          <a:bodyPr>
            <a:normAutofit fontScale="92500" lnSpcReduction="10000"/>
          </a:bodyPr>
          <a:lstStyle/>
          <a:p>
            <a:pPr algn="just"/>
            <a:endParaRPr lang="en-GB" sz="2000" dirty="0"/>
          </a:p>
          <a:p>
            <a:pPr lvl="0"/>
            <a:r>
              <a:rPr lang="en-GB" sz="2600" dirty="0">
                <a:solidFill>
                  <a:prstClr val="black"/>
                </a:solidFill>
              </a:rPr>
              <a:t>If C will conceal some things about themselves one must ask whether what they do will be effective: if the risk remains they are a refugee. </a:t>
            </a:r>
          </a:p>
          <a:p>
            <a:pPr lvl="1"/>
            <a:r>
              <a:rPr lang="en-GB" sz="1900" dirty="0"/>
              <a:t>It may be clear that C cannot avoid persecution whatever they do – (known to persecutors, previous persecution) – they will be treated as gay</a:t>
            </a:r>
          </a:p>
          <a:p>
            <a:pPr lvl="1"/>
            <a:r>
              <a:rPr lang="en-GB" sz="1900" dirty="0">
                <a:solidFill>
                  <a:prstClr val="black"/>
                </a:solidFill>
              </a:rPr>
              <a:t>Where there is real risk of persecution, concealment may be unlikely to successfully and sufficiently remove the risk of persecution in the long term: in oppressive societies there is often no such thing as privacy so as to conceal effectively. </a:t>
            </a:r>
          </a:p>
          <a:p>
            <a:pPr lvl="1"/>
            <a:r>
              <a:rPr lang="en-GB" sz="1900" dirty="0">
                <a:solidFill>
                  <a:prstClr val="black"/>
                </a:solidFill>
              </a:rPr>
              <a:t>It may be that what they would hide would still place them at risk (heterosexual narrative?)</a:t>
            </a:r>
          </a:p>
          <a:p>
            <a:pPr lvl="1"/>
            <a:r>
              <a:rPr lang="en-GB" sz="1900" dirty="0">
                <a:latin typeface="Arial" panose="020B0604020202020204" pitchFamily="34" charset="0"/>
                <a:cs typeface="Arial" panose="020B0604020202020204" pitchFamily="34" charset="0"/>
              </a:rPr>
              <a:t>In cases where the applicant has suffered persecution in the past, the exploration of reasons for concealment on return is likely to be of limited, if any, relevance. </a:t>
            </a:r>
          </a:p>
          <a:p>
            <a:pPr lvl="1"/>
            <a:r>
              <a:rPr lang="en-GB" sz="1900" dirty="0">
                <a:latin typeface="Arial" panose="020B0604020202020204" pitchFamily="34" charset="0"/>
                <a:cs typeface="Arial" panose="020B0604020202020204" pitchFamily="34" charset="0"/>
              </a:rPr>
              <a:t>Implausibility of past persecution being immaterial to future fear</a:t>
            </a:r>
            <a:endParaRPr lang="en-GB" sz="1900" dirty="0">
              <a:solidFill>
                <a:prstClr val="black"/>
              </a:solidFill>
              <a:latin typeface="Arial" panose="020B0604020202020204" pitchFamily="34" charset="0"/>
              <a:cs typeface="Arial" panose="020B0604020202020204" pitchFamily="34" charset="0"/>
            </a:endParaRPr>
          </a:p>
          <a:p>
            <a:endParaRPr lang="en-GB" sz="2000" i="1" dirty="0"/>
          </a:p>
          <a:p>
            <a:pPr marL="0" indent="0">
              <a:spcAft>
                <a:spcPts val="600"/>
              </a:spcAft>
              <a:buNone/>
            </a:pPr>
            <a:endParaRPr lang="en-GB" dirty="0"/>
          </a:p>
          <a:p>
            <a:pPr marL="0" indent="0">
              <a:spcAft>
                <a:spcPts val="600"/>
              </a:spcAft>
              <a:buNone/>
            </a:pPr>
            <a:endParaRPr lang="en-GB" dirty="0"/>
          </a:p>
        </p:txBody>
      </p:sp>
      <p:pic>
        <p:nvPicPr>
          <p:cNvPr id="5" name="Picture 4" descr="UKLGIG-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1575842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5"/>
            <a:ext cx="8322096" cy="1106838"/>
          </a:xfrm>
        </p:spPr>
        <p:txBody>
          <a:bodyPr>
            <a:noAutofit/>
          </a:bodyPr>
          <a:lstStyle/>
          <a:p>
            <a:r>
              <a:rPr lang="en-US" sz="3200" dirty="0"/>
              <a:t>UK Legal Landscape 2</a:t>
            </a:r>
            <a:endParaRPr lang="en-GB" sz="3200" b="1" dirty="0"/>
          </a:p>
        </p:txBody>
      </p:sp>
      <p:sp>
        <p:nvSpPr>
          <p:cNvPr id="3" name="Content Placeholder 2"/>
          <p:cNvSpPr>
            <a:spLocks noGrp="1"/>
          </p:cNvSpPr>
          <p:nvPr>
            <p:ph idx="1"/>
          </p:nvPr>
        </p:nvSpPr>
        <p:spPr>
          <a:xfrm>
            <a:off x="539552" y="1988840"/>
            <a:ext cx="8147248" cy="4752528"/>
          </a:xfrm>
        </p:spPr>
        <p:txBody>
          <a:bodyPr>
            <a:normAutofit fontScale="25000" lnSpcReduction="20000"/>
          </a:bodyPr>
          <a:lstStyle/>
          <a:p>
            <a:pPr marL="1314450" lvl="2" indent="-514350" algn="just">
              <a:buFont typeface="Arial" panose="020B0604020202020204" pitchFamily="34" charset="0"/>
              <a:buAutoNum type="romanLcParenBoth"/>
            </a:pPr>
            <a:endParaRPr lang="en-GB" sz="6800" dirty="0">
              <a:latin typeface="+mj-lt"/>
            </a:endParaRPr>
          </a:p>
          <a:p>
            <a:pPr marL="400050" lvl="1" indent="0" algn="just">
              <a:buNone/>
            </a:pPr>
            <a:r>
              <a:rPr lang="en-GB" sz="8000" dirty="0">
                <a:latin typeface="+mj-lt"/>
              </a:rPr>
              <a:t>(iv)If the answer to question (iii) is that C would conceal their sexual orientation and thus effectively avoid persecution, is </a:t>
            </a:r>
            <a:r>
              <a:rPr lang="en-GB" sz="8000" u="sng" dirty="0">
                <a:latin typeface="+mj-lt"/>
              </a:rPr>
              <a:t>a material reason</a:t>
            </a:r>
            <a:r>
              <a:rPr lang="en-GB" sz="8000" dirty="0">
                <a:latin typeface="+mj-lt"/>
              </a:rPr>
              <a:t> to conceal avoiding persecution? </a:t>
            </a:r>
          </a:p>
          <a:p>
            <a:r>
              <a:rPr lang="en-GB" sz="8000" dirty="0">
                <a:latin typeface="+mj-lt"/>
                <a:cs typeface="Arial" panose="020B0604020202020204" pitchFamily="34" charset="0"/>
              </a:rPr>
              <a:t>This would be so, even if the fear of persecution was one among many other reasons for concealment (e.g. §62 Lord Rodger </a:t>
            </a:r>
            <a:r>
              <a:rPr lang="en-GB" sz="8000" i="1" dirty="0">
                <a:latin typeface="+mj-lt"/>
                <a:cs typeface="Arial" panose="020B0604020202020204" pitchFamily="34" charset="0"/>
              </a:rPr>
              <a:t>HJ Iran)</a:t>
            </a:r>
            <a:r>
              <a:rPr lang="en-GB" sz="8000" dirty="0">
                <a:latin typeface="+mj-lt"/>
                <a:cs typeface="Arial" panose="020B0604020202020204" pitchFamily="34" charset="0"/>
              </a:rPr>
              <a:t>.</a:t>
            </a:r>
          </a:p>
          <a:p>
            <a:r>
              <a:rPr lang="en-GB" sz="8000" dirty="0">
                <a:latin typeface="+mj-lt"/>
                <a:cs typeface="Arial" panose="020B0604020202020204" pitchFamily="34" charset="0"/>
              </a:rPr>
              <a:t>Only where the risk of persecution is immaterial to concealment, the applicant will not be a refugee. </a:t>
            </a:r>
            <a:endParaRPr lang="en-GB" sz="8000" dirty="0">
              <a:latin typeface="+mj-lt"/>
            </a:endParaRPr>
          </a:p>
          <a:p>
            <a:r>
              <a:rPr lang="en-GB" sz="8000" dirty="0">
                <a:solidFill>
                  <a:prstClr val="black"/>
                </a:solidFill>
                <a:latin typeface="+mj-lt"/>
                <a:cs typeface="Arial" panose="020B0604020202020204" pitchFamily="34" charset="0"/>
              </a:rPr>
              <a:t>It is difficult to imagine a rational human being with a sense for self-preservation who would not be influenced by real risk of persecutory harm when deciding to conceal in a country where there was such a risk - </a:t>
            </a:r>
            <a:r>
              <a:rPr lang="en-GB" sz="8000" dirty="0">
                <a:latin typeface="+mj-lt"/>
                <a:cs typeface="Arial" panose="020B0604020202020204" pitchFamily="34" charset="0"/>
              </a:rPr>
              <a:t>“</a:t>
            </a:r>
            <a:r>
              <a:rPr lang="en-GB" sz="8000" i="1" dirty="0">
                <a:latin typeface="+mj-lt"/>
                <a:cs typeface="Arial" panose="020B0604020202020204" pitchFamily="34" charset="0"/>
              </a:rPr>
              <a:t>Most asylum seekers will opt for the life of discretion in preference to persecution. This is no real choice. If they are returned, they will, in effect, be required to act discreetly.”</a:t>
            </a:r>
            <a:r>
              <a:rPr lang="en-GB" sz="8000" i="1" dirty="0">
                <a:solidFill>
                  <a:prstClr val="black"/>
                </a:solidFill>
                <a:latin typeface="+mj-lt"/>
                <a:cs typeface="Arial" panose="020B0604020202020204" pitchFamily="34" charset="0"/>
              </a:rPr>
              <a:t> </a:t>
            </a:r>
            <a:r>
              <a:rPr lang="en-GB" sz="8000" dirty="0">
                <a:solidFill>
                  <a:prstClr val="black"/>
                </a:solidFill>
                <a:latin typeface="+mj-lt"/>
                <a:cs typeface="Arial" panose="020B0604020202020204" pitchFamily="34" charset="0"/>
              </a:rPr>
              <a:t>(§123 Lord Dyson </a:t>
            </a:r>
            <a:r>
              <a:rPr lang="en-GB" sz="8000" i="1" dirty="0">
                <a:solidFill>
                  <a:prstClr val="black"/>
                </a:solidFill>
                <a:latin typeface="+mj-lt"/>
                <a:cs typeface="Arial" panose="020B0604020202020204" pitchFamily="34" charset="0"/>
              </a:rPr>
              <a:t>HJ Iran</a:t>
            </a:r>
            <a:r>
              <a:rPr lang="en-GB" sz="8000" dirty="0">
                <a:solidFill>
                  <a:prstClr val="black"/>
                </a:solidFill>
                <a:latin typeface="+mj-lt"/>
                <a:cs typeface="Arial" panose="020B0604020202020204" pitchFamily="34" charset="0"/>
              </a:rPr>
              <a:t>). </a:t>
            </a:r>
          </a:p>
          <a:p>
            <a:pPr algn="just"/>
            <a:endParaRPr lang="en-GB" sz="2000" dirty="0">
              <a:latin typeface="+mj-lt"/>
            </a:endParaRPr>
          </a:p>
          <a:p>
            <a:pPr marL="0" indent="0" algn="just">
              <a:buNone/>
            </a:pPr>
            <a:endParaRPr lang="en-GB" sz="2000" i="1" dirty="0">
              <a:latin typeface="+mj-lt"/>
            </a:endParaRPr>
          </a:p>
          <a:p>
            <a:pPr marL="0" indent="0" algn="just">
              <a:buNone/>
            </a:pPr>
            <a:endParaRPr lang="en-GB" sz="2000" i="1" dirty="0">
              <a:latin typeface="+mj-lt"/>
            </a:endParaRPr>
          </a:p>
          <a:p>
            <a:pPr marL="0" indent="0">
              <a:spcAft>
                <a:spcPts val="600"/>
              </a:spcAft>
              <a:buNone/>
            </a:pPr>
            <a:endParaRPr lang="en-GB" dirty="0">
              <a:latin typeface="+mj-lt"/>
            </a:endParaRPr>
          </a:p>
          <a:p>
            <a:pPr marL="0" indent="0">
              <a:spcAft>
                <a:spcPts val="600"/>
              </a:spcAft>
              <a:buNone/>
            </a:pPr>
            <a:endParaRPr lang="en-GB" dirty="0">
              <a:latin typeface="+mj-lt"/>
            </a:endParaRPr>
          </a:p>
        </p:txBody>
      </p:sp>
      <p:pic>
        <p:nvPicPr>
          <p:cNvPr id="5" name="Picture 4" descr="UKLGIG-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3913126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5"/>
            <a:ext cx="8322096" cy="1106838"/>
          </a:xfrm>
        </p:spPr>
        <p:txBody>
          <a:bodyPr>
            <a:noAutofit/>
          </a:bodyPr>
          <a:lstStyle/>
          <a:p>
            <a:r>
              <a:rPr lang="en-GB" sz="3200" b="1" dirty="0"/>
              <a:t>HJ Iran in practice</a:t>
            </a:r>
          </a:p>
        </p:txBody>
      </p:sp>
      <p:sp>
        <p:nvSpPr>
          <p:cNvPr id="3" name="Content Placeholder 2"/>
          <p:cNvSpPr>
            <a:spLocks noGrp="1"/>
          </p:cNvSpPr>
          <p:nvPr>
            <p:ph idx="1"/>
          </p:nvPr>
        </p:nvSpPr>
        <p:spPr>
          <a:xfrm>
            <a:off x="539552" y="1988840"/>
            <a:ext cx="8147248" cy="4752528"/>
          </a:xfrm>
        </p:spPr>
        <p:txBody>
          <a:bodyPr>
            <a:normAutofit/>
          </a:bodyPr>
          <a:lstStyle/>
          <a:p>
            <a:pPr algn="just"/>
            <a:endParaRPr lang="en-GB" sz="2000" dirty="0"/>
          </a:p>
          <a:p>
            <a:r>
              <a:rPr lang="en-GB" sz="2000" dirty="0"/>
              <a:t>In the UK, </a:t>
            </a:r>
            <a:r>
              <a:rPr lang="en-GB" sz="2000" i="1" dirty="0"/>
              <a:t>HJ Iran </a:t>
            </a:r>
            <a:r>
              <a:rPr lang="en-GB" sz="2000" dirty="0"/>
              <a:t>approach applies to all refugee claims </a:t>
            </a:r>
            <a:r>
              <a:rPr lang="en-GB" sz="2000" i="1" dirty="0">
                <a:hlinkClick r:id="rId2"/>
              </a:rPr>
              <a:t>WA Pakistan </a:t>
            </a:r>
            <a:r>
              <a:rPr lang="en-GB" sz="2000" dirty="0"/>
              <a:t>[2019] EWCA </a:t>
            </a:r>
            <a:r>
              <a:rPr lang="en-GB" sz="2000" dirty="0" err="1"/>
              <a:t>Civ</a:t>
            </a:r>
            <a:r>
              <a:rPr lang="en-GB" sz="2000" dirty="0"/>
              <a:t> 302</a:t>
            </a:r>
          </a:p>
          <a:p>
            <a:pPr marL="0" indent="0">
              <a:buNone/>
            </a:pPr>
            <a:endParaRPr lang="en-GB" sz="2000" dirty="0"/>
          </a:p>
          <a:p>
            <a:r>
              <a:rPr lang="en-GB" sz="2000" dirty="0"/>
              <a:t>Missing the Mark and Still Falling Short identified defects in approach to ‘discretion’ in decision-making – </a:t>
            </a:r>
          </a:p>
          <a:p>
            <a:pPr lvl="1"/>
            <a:r>
              <a:rPr lang="en-GB" sz="1600" dirty="0"/>
              <a:t>Misunderstanding of the test in HJ Iran – e.g.  persecution only needs to be one of the reasons for concealment</a:t>
            </a:r>
          </a:p>
          <a:p>
            <a:pPr lvl="1"/>
            <a:r>
              <a:rPr lang="en-GB" sz="1600" dirty="0"/>
              <a:t>Examining risk not to those who live openly but to those who conceal to in country of origin</a:t>
            </a:r>
          </a:p>
          <a:p>
            <a:pPr lvl="1"/>
            <a:r>
              <a:rPr lang="en-GB" sz="1600" dirty="0"/>
              <a:t>Focusing on the reasons for partial concealment in the UK</a:t>
            </a:r>
          </a:p>
          <a:p>
            <a:pPr marL="0" indent="0">
              <a:spcAft>
                <a:spcPts val="600"/>
              </a:spcAft>
              <a:buNone/>
            </a:pPr>
            <a:endParaRPr lang="en-GB" dirty="0"/>
          </a:p>
          <a:p>
            <a:pPr marL="0" indent="0">
              <a:spcAft>
                <a:spcPts val="600"/>
              </a:spcAft>
              <a:buNone/>
            </a:pPr>
            <a:endParaRPr lang="en-GB" dirty="0"/>
          </a:p>
        </p:txBody>
      </p:sp>
      <p:pic>
        <p:nvPicPr>
          <p:cNvPr id="5" name="Picture 4" descr="UKLGIG-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1089" y="188640"/>
            <a:ext cx="4141823" cy="1106837"/>
          </a:xfrm>
          <a:prstGeom prst="rect">
            <a:avLst/>
          </a:prstGeom>
        </p:spPr>
      </p:pic>
    </p:spTree>
    <p:extLst>
      <p:ext uri="{BB962C8B-B14F-4D97-AF65-F5344CB8AC3E}">
        <p14:creationId xmlns:p14="http://schemas.microsoft.com/office/powerpoint/2010/main" val="9645864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8401</TotalTime>
  <Words>1193</Words>
  <Application>Microsoft Macintosh PowerPoint</Application>
  <PresentationFormat>On-screen Show (4:3)</PresentationFormat>
  <Paragraphs>70</Paragraphs>
  <Slides>11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1_Office Theme</vt:lpstr>
      <vt:lpstr>Custom Design</vt:lpstr>
      <vt:lpstr>PowerPoint Presentation</vt:lpstr>
      <vt:lpstr>UKLGIG</vt:lpstr>
      <vt:lpstr>UKLGIG Research in Decision-making by UK Home Office</vt:lpstr>
      <vt:lpstr>UK Legal Landscape 1</vt:lpstr>
      <vt:lpstr>UK Legal Landscape 2</vt:lpstr>
      <vt:lpstr>UK Legal Landscape 2</vt:lpstr>
      <vt:lpstr>UK Legal Landscape 2</vt:lpstr>
      <vt:lpstr>UK Legal Landscape 2</vt:lpstr>
      <vt:lpstr>HJ Iran in practice</vt:lpstr>
      <vt:lpstr>Challenges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UKLGIG laptop</dc:creator>
  <cp:lastModifiedBy>Bojana Asanovic</cp:lastModifiedBy>
  <cp:revision>88</cp:revision>
  <dcterms:created xsi:type="dcterms:W3CDTF">2018-02-14T10:26:21Z</dcterms:created>
  <dcterms:modified xsi:type="dcterms:W3CDTF">2020-07-09T10:09:07Z</dcterms:modified>
</cp:coreProperties>
</file>